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796" r:id="rId1"/>
  </p:sldMasterIdLst>
  <p:notesMasterIdLst>
    <p:notesMasterId r:id="rId16"/>
  </p:notesMasterIdLst>
  <p:sldIdLst>
    <p:sldId id="349" r:id="rId2"/>
    <p:sldId id="355" r:id="rId3"/>
    <p:sldId id="388" r:id="rId4"/>
    <p:sldId id="389" r:id="rId5"/>
    <p:sldId id="357" r:id="rId6"/>
    <p:sldId id="380" r:id="rId7"/>
    <p:sldId id="393" r:id="rId8"/>
    <p:sldId id="365" r:id="rId9"/>
    <p:sldId id="358" r:id="rId10"/>
    <p:sldId id="378" r:id="rId11"/>
    <p:sldId id="394" r:id="rId12"/>
    <p:sldId id="395" r:id="rId13"/>
    <p:sldId id="363" r:id="rId14"/>
    <p:sldId id="38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65"/>
    <p:restoredTop sz="94778"/>
  </p:normalViewPr>
  <p:slideViewPr>
    <p:cSldViewPr>
      <p:cViewPr varScale="1">
        <p:scale>
          <a:sx n="103" d="100"/>
          <a:sy n="103" d="100"/>
        </p:scale>
        <p:origin x="360" y="17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25116D58-0C92-C84D-8D5D-37698271B9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28FA926-C267-E34E-8503-2F655C3E0DE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F0AF4FDA-F885-D44F-89F6-E73C961BBC99}" type="datetimeFigureOut">
              <a:rPr lang="pt-BR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4" name="Espaço Reservado para Imagem de Slide 3">
            <a:extLst>
              <a:ext uri="{FF2B5EF4-FFF2-40B4-BE49-F238E27FC236}">
                <a16:creationId xmlns:a16="http://schemas.microsoft.com/office/drawing/2014/main" id="{FE46FD12-19C7-5341-B14E-02BBA85BCB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/>
          </a:p>
        </p:txBody>
      </p:sp>
      <p:sp>
        <p:nvSpPr>
          <p:cNvPr id="5" name="Espaço Reservado para Anotações 4">
            <a:extLst>
              <a:ext uri="{FF2B5EF4-FFF2-40B4-BE49-F238E27FC236}">
                <a16:creationId xmlns:a16="http://schemas.microsoft.com/office/drawing/2014/main" id="{C9B08887-AC41-AA4C-AD31-5C659F372B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noProof="0"/>
              <a:t>Clique para editar os estilos do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1C87091-98BD-094B-ABBE-217CBA6486B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0198FAF-2959-FB43-8D99-A35A254EFA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61653044-1CA0-6544-B57A-7831E1D45CD8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Espaço Reservado para Imagem de Slide 1">
            <a:extLst>
              <a:ext uri="{FF2B5EF4-FFF2-40B4-BE49-F238E27FC236}">
                <a16:creationId xmlns:a16="http://schemas.microsoft.com/office/drawing/2014/main" id="{28789EF7-6199-2941-B269-EBE52EE9CB6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0" name="Espaço Reservado para Anotações 2">
            <a:extLst>
              <a:ext uri="{FF2B5EF4-FFF2-40B4-BE49-F238E27FC236}">
                <a16:creationId xmlns:a16="http://schemas.microsoft.com/office/drawing/2014/main" id="{EBF30731-AFC7-2647-90E7-1715A76F36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BR" altLang="pt-BR"/>
          </a:p>
        </p:txBody>
      </p:sp>
      <p:sp>
        <p:nvSpPr>
          <p:cNvPr id="22531" name="Espaço Reservado para Número de Slide 3">
            <a:extLst>
              <a:ext uri="{FF2B5EF4-FFF2-40B4-BE49-F238E27FC236}">
                <a16:creationId xmlns:a16="http://schemas.microsoft.com/office/drawing/2014/main" id="{CBFF0471-E83E-0D44-B5EA-AEE209A1BB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7AC0B15-533C-DB46-A114-AD5AE1A48710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Espaço Reservado para Imagem de Slide 1">
            <a:extLst>
              <a:ext uri="{FF2B5EF4-FFF2-40B4-BE49-F238E27FC236}">
                <a16:creationId xmlns:a16="http://schemas.microsoft.com/office/drawing/2014/main" id="{28789EF7-6199-2941-B269-EBE52EE9CB6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0" name="Espaço Reservado para Anotações 2">
            <a:extLst>
              <a:ext uri="{FF2B5EF4-FFF2-40B4-BE49-F238E27FC236}">
                <a16:creationId xmlns:a16="http://schemas.microsoft.com/office/drawing/2014/main" id="{EBF30731-AFC7-2647-90E7-1715A76F36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BR" altLang="pt-BR"/>
          </a:p>
        </p:txBody>
      </p:sp>
      <p:sp>
        <p:nvSpPr>
          <p:cNvPr id="22531" name="Espaço Reservado para Número de Slide 3">
            <a:extLst>
              <a:ext uri="{FF2B5EF4-FFF2-40B4-BE49-F238E27FC236}">
                <a16:creationId xmlns:a16="http://schemas.microsoft.com/office/drawing/2014/main" id="{CBFF0471-E83E-0D44-B5EA-AEE209A1BB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7AC0B15-533C-DB46-A114-AD5AE1A48710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1868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Espaço Reservado para Imagem de Slide 1">
            <a:extLst>
              <a:ext uri="{FF2B5EF4-FFF2-40B4-BE49-F238E27FC236}">
                <a16:creationId xmlns:a16="http://schemas.microsoft.com/office/drawing/2014/main" id="{45557D7B-55A7-3C49-BC6D-902E2D6B0F5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8" name="Espaço Reservado para Anotações 2">
            <a:extLst>
              <a:ext uri="{FF2B5EF4-FFF2-40B4-BE49-F238E27FC236}">
                <a16:creationId xmlns:a16="http://schemas.microsoft.com/office/drawing/2014/main" id="{B661D180-5A56-0243-B31C-29B8A5F2E97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pt-BR" altLang="pt-BR"/>
              <a:t> </a:t>
            </a:r>
          </a:p>
        </p:txBody>
      </p:sp>
      <p:sp>
        <p:nvSpPr>
          <p:cNvPr id="45059" name="Espaço Reservado para Número de Slide 3">
            <a:extLst>
              <a:ext uri="{FF2B5EF4-FFF2-40B4-BE49-F238E27FC236}">
                <a16:creationId xmlns:a16="http://schemas.microsoft.com/office/drawing/2014/main" id="{06CF07FE-059C-4843-A468-6F9353FE49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DA7A0FD-8572-1245-964D-B82B5376E218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Espaço Reservado para Imagem de Slide 1">
            <a:extLst>
              <a:ext uri="{FF2B5EF4-FFF2-40B4-BE49-F238E27FC236}">
                <a16:creationId xmlns:a16="http://schemas.microsoft.com/office/drawing/2014/main" id="{28789EF7-6199-2941-B269-EBE52EE9CB6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0" name="Espaço Reservado para Anotações 2">
            <a:extLst>
              <a:ext uri="{FF2B5EF4-FFF2-40B4-BE49-F238E27FC236}">
                <a16:creationId xmlns:a16="http://schemas.microsoft.com/office/drawing/2014/main" id="{EBF30731-AFC7-2647-90E7-1715A76F36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BR" altLang="pt-BR"/>
          </a:p>
        </p:txBody>
      </p:sp>
      <p:sp>
        <p:nvSpPr>
          <p:cNvPr id="22531" name="Espaço Reservado para Número de Slide 3">
            <a:extLst>
              <a:ext uri="{FF2B5EF4-FFF2-40B4-BE49-F238E27FC236}">
                <a16:creationId xmlns:a16="http://schemas.microsoft.com/office/drawing/2014/main" id="{CBFF0471-E83E-0D44-B5EA-AEE209A1BB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7AC0B15-533C-DB46-A114-AD5AE1A48710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479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Espaço Reservado para Imagem de Slide 1">
            <a:extLst>
              <a:ext uri="{FF2B5EF4-FFF2-40B4-BE49-F238E27FC236}">
                <a16:creationId xmlns:a16="http://schemas.microsoft.com/office/drawing/2014/main" id="{28789EF7-6199-2941-B269-EBE52EE9CB6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0" name="Espaço Reservado para Anotações 2">
            <a:extLst>
              <a:ext uri="{FF2B5EF4-FFF2-40B4-BE49-F238E27FC236}">
                <a16:creationId xmlns:a16="http://schemas.microsoft.com/office/drawing/2014/main" id="{EBF30731-AFC7-2647-90E7-1715A76F36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BR" altLang="pt-BR"/>
          </a:p>
        </p:txBody>
      </p:sp>
      <p:sp>
        <p:nvSpPr>
          <p:cNvPr id="22531" name="Espaço Reservado para Número de Slide 3">
            <a:extLst>
              <a:ext uri="{FF2B5EF4-FFF2-40B4-BE49-F238E27FC236}">
                <a16:creationId xmlns:a16="http://schemas.microsoft.com/office/drawing/2014/main" id="{CBFF0471-E83E-0D44-B5EA-AEE209A1BB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7AC0B15-533C-DB46-A114-AD5AE1A48710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4858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Espaço Reservado para Imagem de Slide 1">
            <a:extLst>
              <a:ext uri="{FF2B5EF4-FFF2-40B4-BE49-F238E27FC236}">
                <a16:creationId xmlns:a16="http://schemas.microsoft.com/office/drawing/2014/main" id="{19719A61-DCB5-B24F-8404-3C0A74AF17D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4" name="Espaço Reservado para Anotações 2">
            <a:extLst>
              <a:ext uri="{FF2B5EF4-FFF2-40B4-BE49-F238E27FC236}">
                <a16:creationId xmlns:a16="http://schemas.microsoft.com/office/drawing/2014/main" id="{183CBD6A-9625-AB43-A684-8CD248A78DC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BR" altLang="pt-BR"/>
          </a:p>
        </p:txBody>
      </p:sp>
      <p:sp>
        <p:nvSpPr>
          <p:cNvPr id="28675" name="Espaço Reservado para Número de Slide 3">
            <a:extLst>
              <a:ext uri="{FF2B5EF4-FFF2-40B4-BE49-F238E27FC236}">
                <a16:creationId xmlns:a16="http://schemas.microsoft.com/office/drawing/2014/main" id="{A6C6CB0B-7020-634A-8DBF-8E4CCDF867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737EF82-5F78-A14C-A5B9-FDB2FCCA18B3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Espaço Reservado para Imagem de Slide 1">
            <a:extLst>
              <a:ext uri="{FF2B5EF4-FFF2-40B4-BE49-F238E27FC236}">
                <a16:creationId xmlns:a16="http://schemas.microsoft.com/office/drawing/2014/main" id="{074A40B5-CAA7-7A4E-9455-9764963E107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2" name="Espaço Reservado para Anotações 2">
            <a:extLst>
              <a:ext uri="{FF2B5EF4-FFF2-40B4-BE49-F238E27FC236}">
                <a16:creationId xmlns:a16="http://schemas.microsoft.com/office/drawing/2014/main" id="{99DE8D75-8F74-6E4B-AB84-60B372FC576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BR" altLang="pt-BR"/>
          </a:p>
        </p:txBody>
      </p:sp>
      <p:sp>
        <p:nvSpPr>
          <p:cNvPr id="30723" name="Espaço Reservado para Número de Slide 3">
            <a:extLst>
              <a:ext uri="{FF2B5EF4-FFF2-40B4-BE49-F238E27FC236}">
                <a16:creationId xmlns:a16="http://schemas.microsoft.com/office/drawing/2014/main" id="{ABD7DACF-DAEF-7042-8E70-4F42DFFBD0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40943FD-E214-9F4C-A8FC-DD3E9E5EA47C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Espaço Reservado para Imagem de Slide 1">
            <a:extLst>
              <a:ext uri="{FF2B5EF4-FFF2-40B4-BE49-F238E27FC236}">
                <a16:creationId xmlns:a16="http://schemas.microsoft.com/office/drawing/2014/main" id="{074A40B5-CAA7-7A4E-9455-9764963E107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2" name="Espaço Reservado para Anotações 2">
            <a:extLst>
              <a:ext uri="{FF2B5EF4-FFF2-40B4-BE49-F238E27FC236}">
                <a16:creationId xmlns:a16="http://schemas.microsoft.com/office/drawing/2014/main" id="{99DE8D75-8F74-6E4B-AB84-60B372FC576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BR" altLang="pt-BR"/>
          </a:p>
        </p:txBody>
      </p:sp>
      <p:sp>
        <p:nvSpPr>
          <p:cNvPr id="30723" name="Espaço Reservado para Número de Slide 3">
            <a:extLst>
              <a:ext uri="{FF2B5EF4-FFF2-40B4-BE49-F238E27FC236}">
                <a16:creationId xmlns:a16="http://schemas.microsoft.com/office/drawing/2014/main" id="{ABD7DACF-DAEF-7042-8E70-4F42DFFBD0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40943FD-E214-9F4C-A8FC-DD3E9E5EA47C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79743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Espaço Reservado para Imagem de Slide 1">
            <a:extLst>
              <a:ext uri="{FF2B5EF4-FFF2-40B4-BE49-F238E27FC236}">
                <a16:creationId xmlns:a16="http://schemas.microsoft.com/office/drawing/2014/main" id="{FBB0AE77-13E2-414A-A2E6-AB9238FE7A2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Espaço Reservado para Anotações 2">
            <a:extLst>
              <a:ext uri="{FF2B5EF4-FFF2-40B4-BE49-F238E27FC236}">
                <a16:creationId xmlns:a16="http://schemas.microsoft.com/office/drawing/2014/main" id="{3E5E8D6A-57FF-2648-901C-36F03E048A1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BR" altLang="pt-BR"/>
          </a:p>
        </p:txBody>
      </p:sp>
      <p:sp>
        <p:nvSpPr>
          <p:cNvPr id="34819" name="Espaço Reservado para Número de Slide 3">
            <a:extLst>
              <a:ext uri="{FF2B5EF4-FFF2-40B4-BE49-F238E27FC236}">
                <a16:creationId xmlns:a16="http://schemas.microsoft.com/office/drawing/2014/main" id="{5A23A19C-8090-CC40-8573-6582C6B1D9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C8C54D2-75B2-C24B-B62C-D9C3BA42FDA4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Espaço Reservado para Imagem de Slide 1">
            <a:extLst>
              <a:ext uri="{FF2B5EF4-FFF2-40B4-BE49-F238E27FC236}">
                <a16:creationId xmlns:a16="http://schemas.microsoft.com/office/drawing/2014/main" id="{FD67FCC0-7790-5846-A056-0CBE17458CD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4" name="Espaço Reservado para Anotações 2">
            <a:extLst>
              <a:ext uri="{FF2B5EF4-FFF2-40B4-BE49-F238E27FC236}">
                <a16:creationId xmlns:a16="http://schemas.microsoft.com/office/drawing/2014/main" id="{2F77224F-F46C-0A40-A41D-E83C8754464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pt-BR" altLang="pt-BR"/>
              <a:t> </a:t>
            </a:r>
          </a:p>
        </p:txBody>
      </p:sp>
      <p:sp>
        <p:nvSpPr>
          <p:cNvPr id="38915" name="Espaço Reservado para Número de Slide 3">
            <a:extLst>
              <a:ext uri="{FF2B5EF4-FFF2-40B4-BE49-F238E27FC236}">
                <a16:creationId xmlns:a16="http://schemas.microsoft.com/office/drawing/2014/main" id="{3226BC2D-725B-9844-AE48-34B76459CA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6D0A99D-BFDE-4144-87BA-710C8AF1A729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Espaço Reservado para Imagem de Slide 1">
            <a:extLst>
              <a:ext uri="{FF2B5EF4-FFF2-40B4-BE49-F238E27FC236}">
                <a16:creationId xmlns:a16="http://schemas.microsoft.com/office/drawing/2014/main" id="{9E9349C1-FE22-494D-AB31-2E3BCAD20DE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2" name="Espaço Reservado para Anotações 2">
            <a:extLst>
              <a:ext uri="{FF2B5EF4-FFF2-40B4-BE49-F238E27FC236}">
                <a16:creationId xmlns:a16="http://schemas.microsoft.com/office/drawing/2014/main" id="{55DAEBEB-CD73-954F-B0D1-13DF64EFE0D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pt-BR" altLang="pt-BR"/>
              <a:t> </a:t>
            </a:r>
          </a:p>
        </p:txBody>
      </p:sp>
      <p:sp>
        <p:nvSpPr>
          <p:cNvPr id="40963" name="Espaço Reservado para Número de Slide 3">
            <a:extLst>
              <a:ext uri="{FF2B5EF4-FFF2-40B4-BE49-F238E27FC236}">
                <a16:creationId xmlns:a16="http://schemas.microsoft.com/office/drawing/2014/main" id="{BE1F7FFE-86E3-6746-9C88-E8D613CC8F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8600AF9-4C62-0C4D-A769-C4622C6D8E27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Espaço Reservado para Imagem de Slide 1">
            <a:extLst>
              <a:ext uri="{FF2B5EF4-FFF2-40B4-BE49-F238E27FC236}">
                <a16:creationId xmlns:a16="http://schemas.microsoft.com/office/drawing/2014/main" id="{28789EF7-6199-2941-B269-EBE52EE9CB6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0" name="Espaço Reservado para Anotações 2">
            <a:extLst>
              <a:ext uri="{FF2B5EF4-FFF2-40B4-BE49-F238E27FC236}">
                <a16:creationId xmlns:a16="http://schemas.microsoft.com/office/drawing/2014/main" id="{EBF30731-AFC7-2647-90E7-1715A76F360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BR" altLang="pt-BR"/>
          </a:p>
        </p:txBody>
      </p:sp>
      <p:sp>
        <p:nvSpPr>
          <p:cNvPr id="22531" name="Espaço Reservado para Número de Slide 3">
            <a:extLst>
              <a:ext uri="{FF2B5EF4-FFF2-40B4-BE49-F238E27FC236}">
                <a16:creationId xmlns:a16="http://schemas.microsoft.com/office/drawing/2014/main" id="{CBFF0471-E83E-0D44-B5EA-AEE209A1BB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7AC0B15-533C-DB46-A114-AD5AE1A48710}" type="slidenum">
              <a:rPr lang="pt-BR" altLang="pt-BR" smtClean="0">
                <a:latin typeface="Arial" panose="020B0604020202020204" pitchFamily="34" charset="0"/>
                <a:cs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pt-BR" alt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1557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>
              <a:defRPr/>
            </a:pPr>
            <a:fld id="{3698D708-E1F0-7C41-B2B9-6D671569C1A3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pPr>
              <a:defRPr/>
            </a:pPr>
            <a:fld id="{7F1AD069-4D15-AF4A-97CC-2872EC9A9693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465089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BB0B247-DD02-E045-B880-7E4E0FEF86A6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F91AF5-2962-1C43-999D-798BE3F4DFF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103232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23317D5-F186-244A-AAE2-CFDC25EB4B9A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30DE45A-9CF1-9343-83F0-FE56034823BF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5474228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01D33DF-6732-F140-ACC6-8AEFE8F47717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5A7273D-8F05-5A45-B3B4-1E3869439A65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8412059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270DAD8-FA5B-8440-9B65-49CC4F6ACC6F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D61A4AC-4180-B745-9C3C-57DA53646CCC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360361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758213C-FD33-E04A-B4E1-9A3300A794FF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2D400B3-6765-B947-B298-65F46F54C947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738016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43E5CA3-117F-2F44-99FB-7DC17610FDDE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48789A3-58B3-1444-A597-438B46A1DE8A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4488320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pPr>
              <a:defRPr/>
            </a:pPr>
            <a:fld id="{83775C51-1BD9-2546-8422-8EB763E7306F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1EFD48F-D348-324E-979F-3C85C95F1002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4841128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pPr>
              <a:defRPr/>
            </a:pPr>
            <a:fld id="{71E696BB-E6A0-C24C-A935-8BA8FDAEDD5E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05EC1C3-EA92-4149-8C9F-34E47A373A50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88339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C2FB3C8-A7E6-C643-ADD1-8BCDC57A1938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FA24134-0785-0344-8BF2-81546692B423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945663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B68698E-BE4B-F741-9094-FA23C3FB4568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DD8E92F-518B-C748-9B48-FF3EDDB2F534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846579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C1E8D2-BBAD-0347-86F3-5C7F07764DDD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944422B-8831-C64D-8659-6EE8AD9BA6CE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720045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D6C7182-DFFB-2744-B596-9403556EB673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B0FFABC-3805-414A-A3E9-15BE29C1D410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985102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771F395-FA59-6F43-B178-D814E560CA18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710ED24-25BF-EC4A-B28C-E20A078E76FD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05283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6574C7E-7856-704C-937D-66D5833399CE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9133038-3106-0148-A157-00881644DED4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9517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73EBF2B-9522-604A-B191-CDBE206C2276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66A862-2C2C-3147-9DAB-7B9B76FFA7BD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09250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36493E9-F5AD-944D-BF14-A67499EF7BF6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B01ABE8-69B6-9C41-8447-87E34F95FBB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10173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C56EAE6E-F093-8345-B41B-39333373C8E0}" type="datetimeFigureOut">
              <a:rPr lang="pt-BR" smtClean="0"/>
              <a:pPr>
                <a:defRPr/>
              </a:pPr>
              <a:t>14/11/2021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37089D3-8138-BC4F-AD8E-13DD4D39434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84578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97" r:id="rId1"/>
    <p:sldLayoutId id="2147484798" r:id="rId2"/>
    <p:sldLayoutId id="2147484799" r:id="rId3"/>
    <p:sldLayoutId id="2147484800" r:id="rId4"/>
    <p:sldLayoutId id="2147484801" r:id="rId5"/>
    <p:sldLayoutId id="2147484802" r:id="rId6"/>
    <p:sldLayoutId id="2147484803" r:id="rId7"/>
    <p:sldLayoutId id="2147484804" r:id="rId8"/>
    <p:sldLayoutId id="2147484805" r:id="rId9"/>
    <p:sldLayoutId id="2147484806" r:id="rId10"/>
    <p:sldLayoutId id="2147484807" r:id="rId11"/>
    <p:sldLayoutId id="2147484808" r:id="rId12"/>
    <p:sldLayoutId id="2147484809" r:id="rId13"/>
    <p:sldLayoutId id="2147484810" r:id="rId14"/>
    <p:sldLayoutId id="2147484811" r:id="rId15"/>
    <p:sldLayoutId id="2147484812" r:id="rId16"/>
    <p:sldLayoutId id="21474848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Espaço Reservado para Conteúdo 2">
            <a:extLst>
              <a:ext uri="{FF2B5EF4-FFF2-40B4-BE49-F238E27FC236}">
                <a16:creationId xmlns:a16="http://schemas.microsoft.com/office/drawing/2014/main" id="{10E0D71B-8C37-2343-B091-83F4AC913E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486161" y="1904491"/>
            <a:ext cx="7354887" cy="2293937"/>
          </a:xfrm>
        </p:spPr>
        <p:txBody>
          <a:bodyPr/>
          <a:lstStyle/>
          <a:p>
            <a:pPr marL="0" indent="0">
              <a:buNone/>
            </a:pPr>
            <a:endParaRPr lang="pt-BR" altLang="pt-B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altLang="pt-BR" sz="3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Organização da demanda no atendimento odontológico da atenção básica na Escola de Guerra Naval</a:t>
            </a:r>
          </a:p>
        </p:txBody>
      </p:sp>
      <p:pic>
        <p:nvPicPr>
          <p:cNvPr id="20483" name="Imagem 1">
            <a:extLst>
              <a:ext uri="{FF2B5EF4-FFF2-40B4-BE49-F238E27FC236}">
                <a16:creationId xmlns:a16="http://schemas.microsoft.com/office/drawing/2014/main" id="{B62B8CE6-D2E1-8B44-B07B-899B007A2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4361" y="891228"/>
            <a:ext cx="1665287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4" name="CaixaDeTexto 4">
            <a:extLst>
              <a:ext uri="{FF2B5EF4-FFF2-40B4-BE49-F238E27FC236}">
                <a16:creationId xmlns:a16="http://schemas.microsoft.com/office/drawing/2014/main" id="{D0539993-F0AA-794A-B3B9-38536414D2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7589" y="4221168"/>
            <a:ext cx="6769011" cy="923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r>
              <a:rPr lang="pt-BR" altLang="pt-BR" sz="1801" dirty="0">
                <a:latin typeface="Arial" panose="020B0604020202020204" pitchFamily="34" charset="0"/>
                <a:cs typeface="Arial" panose="020B0604020202020204" pitchFamily="34" charset="0"/>
              </a:rPr>
              <a:t>Oficial Aluna:	CC(CD) Renata Cristiane de Moraes Rodrigues</a:t>
            </a:r>
          </a:p>
          <a:p>
            <a:pPr eaLnBrk="1" hangingPunct="1"/>
            <a:r>
              <a:rPr lang="pt-BR" altLang="pt-BR" sz="1801" dirty="0">
                <a:latin typeface="Arial" panose="020B0604020202020204" pitchFamily="34" charset="0"/>
                <a:cs typeface="Arial" panose="020B0604020202020204" pitchFamily="34" charset="0"/>
              </a:rPr>
              <a:t>Orientadora:	Gisele Oliveira</a:t>
            </a:r>
          </a:p>
          <a:p>
            <a:pPr eaLnBrk="1" hangingPunct="1"/>
            <a:endParaRPr lang="pt-BR" altLang="pt-BR" sz="180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485" name="CaixaDeTexto 5">
            <a:extLst>
              <a:ext uri="{FF2B5EF4-FFF2-40B4-BE49-F238E27FC236}">
                <a16:creationId xmlns:a16="http://schemas.microsoft.com/office/drawing/2014/main" id="{785C3675-AD05-4849-8E97-F05F04D47A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67442" y="5876926"/>
            <a:ext cx="5041126" cy="369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/>
            <a:r>
              <a:rPr lang="pt-BR" altLang="pt-BR" sz="1801" dirty="0">
                <a:latin typeface="Arial" panose="020B0604020202020204" pitchFamily="34" charset="0"/>
                <a:cs typeface="Arial" panose="020B0604020202020204" pitchFamily="34" charset="0"/>
              </a:rPr>
              <a:t>Rio de Janeiro, 25 e 26 de novembro de 2021</a:t>
            </a:r>
          </a:p>
        </p:txBody>
      </p:sp>
      <p:pic>
        <p:nvPicPr>
          <p:cNvPr id="20486" name="Imagem 3">
            <a:extLst>
              <a:ext uri="{FF2B5EF4-FFF2-40B4-BE49-F238E27FC236}">
                <a16:creationId xmlns:a16="http://schemas.microsoft.com/office/drawing/2014/main" id="{9C0CC77B-65D4-A04A-ADDE-7C06251099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1300" y="751529"/>
            <a:ext cx="585787" cy="98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6" name="Picture 16">
            <a:extLst>
              <a:ext uri="{FF2B5EF4-FFF2-40B4-BE49-F238E27FC236}">
                <a16:creationId xmlns:a16="http://schemas.microsoft.com/office/drawing/2014/main" id="{FEF270C3-90F6-1F4D-B435-81F4E222C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6688" y="260648"/>
            <a:ext cx="91471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Espaço Reservado para Conteúdo 2">
            <a:extLst>
              <a:ext uri="{FF2B5EF4-FFF2-40B4-BE49-F238E27FC236}">
                <a16:creationId xmlns:a16="http://schemas.microsoft.com/office/drawing/2014/main" id="{891B5B84-9CAD-8246-894C-EBDFC086492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143130" y="1341452"/>
            <a:ext cx="7886700" cy="4351337"/>
          </a:xfrm>
        </p:spPr>
        <p:txBody>
          <a:bodyPr/>
          <a:lstStyle/>
          <a:p>
            <a:pPr marL="0" indent="0">
              <a:buNone/>
            </a:pPr>
            <a:endParaRPr lang="pt-BR" altLang="pt-BR" i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altLang="pt-BR" i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altLang="pt-BR" i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altLang="pt-BR" i="1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938" name="Título 1">
            <a:extLst>
              <a:ext uri="{FF2B5EF4-FFF2-40B4-BE49-F238E27FC236}">
                <a16:creationId xmlns:a16="http://schemas.microsoft.com/office/drawing/2014/main" id="{C8585501-545D-7A48-A2AF-2845453104C0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389196" y="927109"/>
            <a:ext cx="6345237" cy="709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>
                <a:solidFill>
                  <a:srgbClr val="404040"/>
                </a:solidFill>
                <a:latin typeface="Century Gothic" panose="020B0502020202020204" pitchFamily="34" charset="0"/>
              </a:defRPr>
            </a:lvl1pPr>
            <a:lvl2pPr marL="685800" indent="-282575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600">
                <a:solidFill>
                  <a:srgbClr val="404040"/>
                </a:solidFill>
                <a:latin typeface="Century Gothic" panose="020B0502020202020204" pitchFamily="34" charset="0"/>
              </a:defRPr>
            </a:lvl2pPr>
            <a:lvl3pPr marL="95885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400">
                <a:solidFill>
                  <a:srgbClr val="404040"/>
                </a:solidFill>
                <a:latin typeface="Century Gothic" panose="020B0502020202020204" pitchFamily="34" charset="0"/>
              </a:defRPr>
            </a:lvl3pPr>
            <a:lvl4pPr marL="1233488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4pPr>
            <a:lvl5pPr marL="1508125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5pPr>
            <a:lvl6pPr marL="19653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6pPr>
            <a:lvl7pPr marL="24225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7pPr>
            <a:lvl8pPr marL="28797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8pPr>
            <a:lvl9pPr marL="33369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pt-BR" alt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Matriz de Programação das Ações</a:t>
            </a:r>
          </a:p>
        </p:txBody>
      </p:sp>
      <p:graphicFrame>
        <p:nvGraphicFramePr>
          <p:cNvPr id="8" name="Tabela 7">
            <a:extLst>
              <a:ext uri="{FF2B5EF4-FFF2-40B4-BE49-F238E27FC236}">
                <a16:creationId xmlns:a16="http://schemas.microsoft.com/office/drawing/2014/main" id="{B2855F93-6C20-7447-8DD7-0C745D2013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442443"/>
              </p:ext>
            </p:extLst>
          </p:nvPr>
        </p:nvGraphicFramePr>
        <p:xfrm>
          <a:off x="767408" y="2824841"/>
          <a:ext cx="10657184" cy="38033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67212">
                  <a:extLst>
                    <a:ext uri="{9D8B030D-6E8A-4147-A177-3AD203B41FA5}">
                      <a16:colId xmlns:a16="http://schemas.microsoft.com/office/drawing/2014/main" val="3984485446"/>
                    </a:ext>
                  </a:extLst>
                </a:gridCol>
                <a:gridCol w="1251755">
                  <a:extLst>
                    <a:ext uri="{9D8B030D-6E8A-4147-A177-3AD203B41FA5}">
                      <a16:colId xmlns:a16="http://schemas.microsoft.com/office/drawing/2014/main" val="1098949458"/>
                    </a:ext>
                  </a:extLst>
                </a:gridCol>
                <a:gridCol w="1329991">
                  <a:extLst>
                    <a:ext uri="{9D8B030D-6E8A-4147-A177-3AD203B41FA5}">
                      <a16:colId xmlns:a16="http://schemas.microsoft.com/office/drawing/2014/main" val="3989315993"/>
                    </a:ext>
                  </a:extLst>
                </a:gridCol>
                <a:gridCol w="1408226">
                  <a:extLst>
                    <a:ext uri="{9D8B030D-6E8A-4147-A177-3AD203B41FA5}">
                      <a16:colId xmlns:a16="http://schemas.microsoft.com/office/drawing/2014/main" val="534352451"/>
                    </a:ext>
                  </a:extLst>
                </a:gridCol>
              </a:tblGrid>
              <a:tr h="657328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Ações 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Recursos necessários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Prazo de conclusão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Responsável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extLst>
                  <a:ext uri="{0D108BD9-81ED-4DB2-BD59-A6C34878D82A}">
                    <a16:rowId xmlns:a16="http://schemas.microsoft.com/office/drawing/2014/main" val="1800574801"/>
                  </a:ext>
                </a:extLst>
              </a:tr>
              <a:tr h="821659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Disponibilizar 04 consultas odontológicas por semana no horário do almoço exclusivamente para os alunos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Humanos,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Físicos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JUL/2021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FEV/2022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CC(CD) Renata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2</a:t>
                      </a:r>
                      <a:r>
                        <a:rPr lang="pt-BR" sz="1000" baseline="30000" dirty="0">
                          <a:effectLst/>
                        </a:rPr>
                        <a:t>o</a:t>
                      </a:r>
                      <a:r>
                        <a:rPr lang="pt-BR" sz="1000" dirty="0">
                          <a:effectLst/>
                        </a:rPr>
                        <a:t> SG-HD Cristiane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CB-EF Sanches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extLst>
                  <a:ext uri="{0D108BD9-81ED-4DB2-BD59-A6C34878D82A}">
                    <a16:rowId xmlns:a16="http://schemas.microsoft.com/office/drawing/2014/main" val="4047167193"/>
                  </a:ext>
                </a:extLst>
              </a:tr>
              <a:tr h="1506375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Divulgar para os alunos a disponibilidade de vagas para consultas odontológicas no horário do almoço 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750" marR="2875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Humanos,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Físicos</a:t>
                      </a:r>
                      <a:endParaRPr lang="pt-BR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750" marR="2875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JUL/2021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FEV/2022</a:t>
                      </a:r>
                      <a:endParaRPr lang="pt-BR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750" marR="2875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CF Leonardo Barbosa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CF Almeida Pena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CC (CD) Renata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 </a:t>
                      </a:r>
                      <a:endParaRPr lang="pt-BR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750" marR="28750" marT="0" marB="0" anchor="ctr"/>
                </a:tc>
                <a:extLst>
                  <a:ext uri="{0D108BD9-81ED-4DB2-BD59-A6C34878D82A}">
                    <a16:rowId xmlns:a16="http://schemas.microsoft.com/office/drawing/2014/main" val="2378474183"/>
                  </a:ext>
                </a:extLst>
              </a:tr>
              <a:tr h="818005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Solicitar apoio de rancho para o almoço dos profissionais da saúde em horário antecipado (rancho para serviço)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750" marR="2875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Humanos,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Físicos</a:t>
                      </a:r>
                      <a:endParaRPr lang="pt-BR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750" marR="2875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JUL/2021</a:t>
                      </a:r>
                      <a:endParaRPr lang="pt-BR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750" marR="28750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CC(CD) Renata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100" dirty="0">
                          <a:effectLst/>
                        </a:rPr>
                        <a:t>CT(</a:t>
                      </a:r>
                      <a:r>
                        <a:rPr lang="pt-BR" sz="1100" dirty="0" err="1">
                          <a:effectLst/>
                        </a:rPr>
                        <a:t>S</a:t>
                      </a:r>
                      <a:r>
                        <a:rPr lang="pt-BR" sz="1100" dirty="0">
                          <a:effectLst/>
                        </a:rPr>
                        <a:t>) Paola</a:t>
                      </a:r>
                      <a:endParaRPr lang="pt-BR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750" marR="28750" marT="0" marB="0" anchor="ctr"/>
                </a:tc>
                <a:extLst>
                  <a:ext uri="{0D108BD9-81ED-4DB2-BD59-A6C34878D82A}">
                    <a16:rowId xmlns:a16="http://schemas.microsoft.com/office/drawing/2014/main" val="436937722"/>
                  </a:ext>
                </a:extLst>
              </a:tr>
            </a:tbl>
          </a:graphicData>
        </a:graphic>
      </p:graphicFrame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E85B1CEB-C34A-F94C-B920-0EF60CB433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3939396"/>
              </p:ext>
            </p:extLst>
          </p:nvPr>
        </p:nvGraphicFramePr>
        <p:xfrm>
          <a:off x="764372" y="2276872"/>
          <a:ext cx="10657184" cy="54006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657184">
                  <a:extLst>
                    <a:ext uri="{9D8B030D-6E8A-4147-A177-3AD203B41FA5}">
                      <a16:colId xmlns:a16="http://schemas.microsoft.com/office/drawing/2014/main" val="3358251494"/>
                    </a:ext>
                  </a:extLst>
                </a:gridCol>
              </a:tblGrid>
              <a:tr h="540061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3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Causa crítica 2: Grade curricular dos cursos da Escola de Guerra Naval com maior flexibilidade no final do ano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2702269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ítulo 5">
            <a:extLst>
              <a:ext uri="{FF2B5EF4-FFF2-40B4-BE49-F238E27FC236}">
                <a16:creationId xmlns:a16="http://schemas.microsoft.com/office/drawing/2014/main" id="{B6FD7E01-3C25-6440-8D80-DE42A2F213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89196" y="927109"/>
            <a:ext cx="6345237" cy="709615"/>
          </a:xfrm>
        </p:spPr>
        <p:txBody>
          <a:bodyPr/>
          <a:lstStyle/>
          <a:p>
            <a:pPr eaLnBrk="1" hangingPunct="1"/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Gestão do Projeto</a:t>
            </a:r>
          </a:p>
        </p:txBody>
      </p:sp>
      <p:sp>
        <p:nvSpPr>
          <p:cNvPr id="15362" name="Espaço Reservado para Conteúdo 2">
            <a:extLst>
              <a:ext uri="{FF2B5EF4-FFF2-40B4-BE49-F238E27FC236}">
                <a16:creationId xmlns:a16="http://schemas.microsoft.com/office/drawing/2014/main" id="{830702CB-CD04-AD43-9B95-A578F47FF8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07368" y="2489207"/>
            <a:ext cx="9361040" cy="4368793"/>
          </a:xfrm>
        </p:spPr>
        <p:txBody>
          <a:bodyPr rtlCol="0">
            <a:normAutofit fontScale="62500" lnSpcReduction="20000"/>
          </a:bodyPr>
          <a:lstStyle/>
          <a:p>
            <a:pPr marL="114300" indent="-457200" algn="just">
              <a:lnSpc>
                <a:spcPct val="170000"/>
              </a:lnSpc>
              <a:spcBef>
                <a:spcPts val="0"/>
              </a:spcBef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Projeto de Intervenção</a:t>
            </a:r>
          </a:p>
          <a:p>
            <a:pPr marL="0" indent="0" algn="just">
              <a:lnSpc>
                <a:spcPct val="170000"/>
              </a:lnSpc>
              <a:spcBef>
                <a:spcPts val="0"/>
              </a:spcBef>
              <a:buNone/>
              <a:defRPr/>
            </a:pPr>
            <a:r>
              <a:rPr lang="pt-BR" altLang="pt-BR" sz="3200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 Ciclos anuais – ano letivo dos cursos</a:t>
            </a:r>
            <a:r>
              <a:rPr lang="pt-BR" altLang="pt-BR" sz="2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114300" indent="-457200" algn="just">
              <a:lnSpc>
                <a:spcPct val="170000"/>
              </a:lnSpc>
              <a:spcBef>
                <a:spcPts val="0"/>
              </a:spcBef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Monitoramento trimestral: </a:t>
            </a:r>
          </a:p>
          <a:p>
            <a:pPr marL="0" indent="0" algn="just">
              <a:lnSpc>
                <a:spcPct val="170000"/>
              </a:lnSpc>
              <a:spcBef>
                <a:spcPts val="0"/>
              </a:spcBef>
              <a:buNone/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	Militares da Seção de Odontologia EGN.</a:t>
            </a:r>
            <a:endParaRPr lang="pt-BR" altLang="pt-BR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indent="-457200" algn="just">
              <a:lnSpc>
                <a:spcPct val="170000"/>
              </a:lnSpc>
              <a:spcBef>
                <a:spcPts val="0"/>
              </a:spcBef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Ações Executadas: </a:t>
            </a:r>
            <a:endParaRPr lang="pt-BR" altLang="pt-BR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3" indent="0" algn="just">
              <a:lnSpc>
                <a:spcPct val="170000"/>
              </a:lnSpc>
              <a:spcBef>
                <a:spcPts val="0"/>
              </a:spcBef>
              <a:buNone/>
              <a:defRPr/>
            </a:pPr>
            <a:r>
              <a:rPr lang="pt-BR" altLang="pt-BR" sz="2700" dirty="0">
                <a:latin typeface="Arial" panose="020B0604020202020204" pitchFamily="34" charset="0"/>
                <a:cs typeface="Arial" panose="020B0604020202020204" pitchFamily="34" charset="0"/>
              </a:rPr>
              <a:t>C-EMOS/2021- ações iniciadas JUL/21 e interrompidas SET/21.</a:t>
            </a:r>
          </a:p>
          <a:p>
            <a:pPr marL="114300" indent="-457200" algn="just">
              <a:lnSpc>
                <a:spcPct val="170000"/>
              </a:lnSpc>
              <a:spcBef>
                <a:spcPts val="0"/>
              </a:spcBef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Resultados:</a:t>
            </a:r>
          </a:p>
          <a:p>
            <a:pPr marL="457200" lvl="2" indent="0" algn="just">
              <a:lnSpc>
                <a:spcPct val="170000"/>
              </a:lnSpc>
              <a:spcBef>
                <a:spcPts val="0"/>
              </a:spcBef>
              <a:buNone/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Análise de metas comprometida em 2021;</a:t>
            </a:r>
          </a:p>
          <a:p>
            <a:pPr marL="457200" lvl="2" indent="0" algn="just">
              <a:lnSpc>
                <a:spcPct val="170000"/>
              </a:lnSpc>
              <a:spcBef>
                <a:spcPts val="0"/>
              </a:spcBef>
              <a:buNone/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Avaliação positiva da proposta de consultas em horário almoço </a:t>
            </a:r>
          </a:p>
          <a:p>
            <a:pPr marL="457200" lvl="2" indent="0" algn="just">
              <a:lnSpc>
                <a:spcPct val="170000"/>
              </a:lnSpc>
              <a:spcBef>
                <a:spcPts val="0"/>
              </a:spcBef>
              <a:buNone/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(14 consultas / 01 falta).</a:t>
            </a:r>
          </a:p>
        </p:txBody>
      </p:sp>
      <p:pic>
        <p:nvPicPr>
          <p:cNvPr id="21507" name="Picture 6">
            <a:extLst>
              <a:ext uri="{FF2B5EF4-FFF2-40B4-BE49-F238E27FC236}">
                <a16:creationId xmlns:a16="http://schemas.microsoft.com/office/drawing/2014/main" id="{6760B6CE-8AAF-1B4C-A620-7ABC35822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8761" y="2489207"/>
            <a:ext cx="1796660" cy="1347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8" name="Picture 4">
            <a:extLst>
              <a:ext uri="{FF2B5EF4-FFF2-40B4-BE49-F238E27FC236}">
                <a16:creationId xmlns:a16="http://schemas.microsoft.com/office/drawing/2014/main" id="{CE3E8E08-82B3-964B-95A5-7592FB306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8761" y="3861048"/>
            <a:ext cx="1796660" cy="1339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8">
            <a:extLst>
              <a:ext uri="{FF2B5EF4-FFF2-40B4-BE49-F238E27FC236}">
                <a16:creationId xmlns:a16="http://schemas.microsoft.com/office/drawing/2014/main" id="{9CD537D8-AB15-5041-B1F1-F4DD71688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8408" y="5181194"/>
            <a:ext cx="1800200" cy="1200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9989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ítulo 5">
            <a:extLst>
              <a:ext uri="{FF2B5EF4-FFF2-40B4-BE49-F238E27FC236}">
                <a16:creationId xmlns:a16="http://schemas.microsoft.com/office/drawing/2014/main" id="{B6FD7E01-3C25-6440-8D80-DE42A2F213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89196" y="927109"/>
            <a:ext cx="6345237" cy="709615"/>
          </a:xfrm>
        </p:spPr>
        <p:txBody>
          <a:bodyPr/>
          <a:lstStyle/>
          <a:p>
            <a:pPr eaLnBrk="1" hangingPunct="1"/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Considerações Finais</a:t>
            </a:r>
          </a:p>
        </p:txBody>
      </p:sp>
      <p:sp>
        <p:nvSpPr>
          <p:cNvPr id="15362" name="Espaço Reservado para Conteúdo 2">
            <a:extLst>
              <a:ext uri="{FF2B5EF4-FFF2-40B4-BE49-F238E27FC236}">
                <a16:creationId xmlns:a16="http://schemas.microsoft.com/office/drawing/2014/main" id="{830702CB-CD04-AD43-9B95-A578F47FF8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07368" y="2489208"/>
            <a:ext cx="11305256" cy="4180152"/>
          </a:xfrm>
        </p:spPr>
        <p:txBody>
          <a:bodyPr rtlCol="0">
            <a:normAutofit fontScale="85000" lnSpcReduction="20000"/>
          </a:bodyPr>
          <a:lstStyle/>
          <a:p>
            <a:pPr marL="114300" indent="-457200" algn="just">
              <a:lnSpc>
                <a:spcPct val="170000"/>
              </a:lnSpc>
              <a:spcBef>
                <a:spcPts val="0"/>
              </a:spcBef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Contribuição dos serviços odontológicos para o SSM;</a:t>
            </a:r>
          </a:p>
          <a:p>
            <a:pPr marL="114300" indent="-457200" algn="just">
              <a:lnSpc>
                <a:spcPct val="170000"/>
              </a:lnSpc>
              <a:spcBef>
                <a:spcPts val="0"/>
              </a:spcBef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Dificuldades na implementação </a:t>
            </a: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 Expectativa da equipe;</a:t>
            </a:r>
          </a:p>
          <a:p>
            <a:pPr marL="0" indent="0" algn="just">
              <a:lnSpc>
                <a:spcPct val="170000"/>
              </a:lnSpc>
              <a:spcBef>
                <a:spcPts val="0"/>
              </a:spcBef>
              <a:buNone/>
              <a:defRPr/>
            </a:pPr>
            <a:endParaRPr lang="pt-BR" altLang="pt-BR" sz="2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lnSpc>
                <a:spcPct val="170000"/>
              </a:lnSpc>
              <a:spcBef>
                <a:spcPts val="0"/>
              </a:spcBef>
              <a:buNone/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Além dos benefícios aos usuários do serviço, destaca-se o aprendizado e o contato com técnicas e ferramentas de gestão que permitem tratar situações-problema anteriormente identificadas como administráveis apenas por esferas superiores. </a:t>
            </a:r>
          </a:p>
        </p:txBody>
      </p:sp>
    </p:spTree>
    <p:extLst>
      <p:ext uri="{BB962C8B-B14F-4D97-AF65-F5344CB8AC3E}">
        <p14:creationId xmlns:p14="http://schemas.microsoft.com/office/powerpoint/2010/main" val="3547051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1730B0-08B6-8847-A8DB-300009D68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2276488"/>
            <a:ext cx="11233248" cy="4464879"/>
          </a:xfrm>
        </p:spPr>
        <p:txBody>
          <a:bodyPr rtlCol="0">
            <a:noAutofit/>
          </a:bodyPr>
          <a:lstStyle/>
          <a:p>
            <a:pPr marL="0" indent="0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BRASIL. Ministério da Saúde. Secretaria de Atenção à Saúde. Departamento de Atenção Básica. Coordenação de Saúde Bucal. Diretrizes da Política Nacional de Saúde Bucal. Brasil, 2004. Disponível em: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http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://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bvsms.saude.gov.br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bvs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publicacoes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politica_nacional_brasil_sorridente.pdf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. Acesso em: 21 jun. 2021. </a:t>
            </a:r>
          </a:p>
          <a:p>
            <a:pPr marL="0" indent="0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BRASIL. Ministério da Saúde. Secretaria de Atenção à Saúde. Departamento de Atenção Básica. Coordenação Nacional de Saúde Bucal. Saúde Bucal. Caderno de Atenção Básica no 17. Ministério da Saúde, 2008. Disponível em: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https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://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bvsms.saude.gov.br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bvs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publicacoes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saude_bucal.pdf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. Acesso em: 29 jun. 2021.</a:t>
            </a:r>
          </a:p>
          <a:p>
            <a:pPr marL="0" indent="0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SILVA, L. S.; MENEZES, C.; NASCIMENTO, L. C.; NITSCKE, R. G.; DUARTE, D. C.; VIEGAS, S. M. F. Demanda espontânea e acesso no Sistema Único de Saúde: vivências de usuários da atenção primária.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Av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Enferm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, v. 39, p. 30-39, 2021. Disponível em: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http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://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www.scielo.org.co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pdf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aven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/v39n1/0121-4500-aven-39-01-30.pdf. Acesso em: 01 jul. 2021.</a:t>
            </a:r>
          </a:p>
          <a:p>
            <a:pPr marL="0" indent="0">
              <a:lnSpc>
                <a:spcPct val="11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TAVARES, R. P.; COSTA, G. C.; FALCÃO M. L. M.; CRISTINO, P. S. A organização do acesso aos serviços de saúde bucal na estratégia de saúde da família de um município da Bahia. Saúde em Debate, v. 37,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. 99, p. 628-635, 2013. Disponível em: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https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://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www.scielo.br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sdeb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/a/4zxMzZrKKrHXcpf6dbj4Mcb/?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lang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pt&amp;format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pdf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. Acesso em: 29 jun. 2021.</a:t>
            </a:r>
          </a:p>
        </p:txBody>
      </p:sp>
      <p:sp>
        <p:nvSpPr>
          <p:cNvPr id="44034" name="Título 1">
            <a:extLst>
              <a:ext uri="{FF2B5EF4-FFF2-40B4-BE49-F238E27FC236}">
                <a16:creationId xmlns:a16="http://schemas.microsoft.com/office/drawing/2014/main" id="{3285A1BD-6BA9-AE44-BDBA-FE4D9918F713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389196" y="927109"/>
            <a:ext cx="6345237" cy="709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>
                <a:solidFill>
                  <a:srgbClr val="404040"/>
                </a:solidFill>
                <a:latin typeface="Century Gothic" panose="020B0502020202020204" pitchFamily="34" charset="0"/>
              </a:defRPr>
            </a:lvl1pPr>
            <a:lvl2pPr marL="685800" indent="-282575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600">
                <a:solidFill>
                  <a:srgbClr val="404040"/>
                </a:solidFill>
                <a:latin typeface="Century Gothic" panose="020B0502020202020204" pitchFamily="34" charset="0"/>
              </a:defRPr>
            </a:lvl2pPr>
            <a:lvl3pPr marL="95885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400">
                <a:solidFill>
                  <a:srgbClr val="404040"/>
                </a:solidFill>
                <a:latin typeface="Century Gothic" panose="020B0502020202020204" pitchFamily="34" charset="0"/>
              </a:defRPr>
            </a:lvl3pPr>
            <a:lvl4pPr marL="1233488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4pPr>
            <a:lvl5pPr marL="1508125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5pPr>
            <a:lvl6pPr marL="19653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6pPr>
            <a:lvl7pPr marL="24225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7pPr>
            <a:lvl8pPr marL="28797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8pPr>
            <a:lvl9pPr marL="33369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pt-BR" alt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Referência bibliográfica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6">
            <a:extLst>
              <a:ext uri="{FF2B5EF4-FFF2-40B4-BE49-F238E27FC236}">
                <a16:creationId xmlns:a16="http://schemas.microsoft.com/office/drawing/2014/main" id="{5D50BB9D-F711-F543-A5FC-F605F424B5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153" b="2"/>
          <a:stretch/>
        </p:blipFill>
        <p:spPr bwMode="auto">
          <a:xfrm>
            <a:off x="5518049" y="2400750"/>
            <a:ext cx="6158802" cy="3067163"/>
          </a:xfrm>
          <a:prstGeom prst="roundRect">
            <a:avLst>
              <a:gd name="adj" fmla="val 1858"/>
            </a:avLst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826" name="Picture 2">
            <a:extLst>
              <a:ext uri="{FF2B5EF4-FFF2-40B4-BE49-F238E27FC236}">
                <a16:creationId xmlns:a16="http://schemas.microsoft.com/office/drawing/2014/main" id="{DFB23D9D-9F5A-664E-A40C-02428FA86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473" y="2400751"/>
            <a:ext cx="4989521" cy="3067163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7C01007B-7144-C044-9939-7FA121E0A29E}"/>
              </a:ext>
            </a:extLst>
          </p:cNvPr>
          <p:cNvSpPr/>
          <p:nvPr/>
        </p:nvSpPr>
        <p:spPr>
          <a:xfrm>
            <a:off x="3852462" y="5733256"/>
            <a:ext cx="333117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pt-BR" sz="48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Obrigada!</a:t>
            </a:r>
          </a:p>
        </p:txBody>
      </p:sp>
    </p:spTree>
    <p:extLst>
      <p:ext uri="{BB962C8B-B14F-4D97-AF65-F5344CB8AC3E}">
        <p14:creationId xmlns:p14="http://schemas.microsoft.com/office/powerpoint/2010/main" val="1367679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ítulo 5">
            <a:extLst>
              <a:ext uri="{FF2B5EF4-FFF2-40B4-BE49-F238E27FC236}">
                <a16:creationId xmlns:a16="http://schemas.microsoft.com/office/drawing/2014/main" id="{B6FD7E01-3C25-6440-8D80-DE42A2F213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89196" y="927109"/>
            <a:ext cx="6345237" cy="709615"/>
          </a:xfrm>
        </p:spPr>
        <p:txBody>
          <a:bodyPr/>
          <a:lstStyle/>
          <a:p>
            <a:pPr eaLnBrk="1" hangingPunct="1"/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pic>
        <p:nvPicPr>
          <p:cNvPr id="21507" name="Picture 6">
            <a:extLst>
              <a:ext uri="{FF2B5EF4-FFF2-40B4-BE49-F238E27FC236}">
                <a16:creationId xmlns:a16="http://schemas.microsoft.com/office/drawing/2014/main" id="{6760B6CE-8AAF-1B4C-A620-7ABC35822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8761" y="2489207"/>
            <a:ext cx="1796660" cy="1347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8" name="Picture 4">
            <a:extLst>
              <a:ext uri="{FF2B5EF4-FFF2-40B4-BE49-F238E27FC236}">
                <a16:creationId xmlns:a16="http://schemas.microsoft.com/office/drawing/2014/main" id="{CE3E8E08-82B3-964B-95A5-7592FB306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8761" y="3861048"/>
            <a:ext cx="1796660" cy="1339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9" name="Picture 8">
            <a:extLst>
              <a:ext uri="{FF2B5EF4-FFF2-40B4-BE49-F238E27FC236}">
                <a16:creationId xmlns:a16="http://schemas.microsoft.com/office/drawing/2014/main" id="{9CD537D8-AB15-5041-B1F1-F4DD71688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8408" y="5181194"/>
            <a:ext cx="1800200" cy="1200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9B97BDB2-DC66-A44D-8795-B11817277534}"/>
              </a:ext>
            </a:extLst>
          </p:cNvPr>
          <p:cNvSpPr txBox="1">
            <a:spLocks noChangeArrowheads="1"/>
          </p:cNvSpPr>
          <p:nvPr/>
        </p:nvSpPr>
        <p:spPr>
          <a:xfrm>
            <a:off x="407368" y="2276872"/>
            <a:ext cx="9145016" cy="458112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-457200" algn="just">
              <a:lnSpc>
                <a:spcPct val="170000"/>
              </a:lnSpc>
              <a:spcBef>
                <a:spcPts val="0"/>
              </a:spcBef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Organização da Demanda em Saúde Bucal</a:t>
            </a:r>
          </a:p>
          <a:p>
            <a:pPr marL="0" indent="0" algn="just">
              <a:lnSpc>
                <a:spcPct val="170000"/>
              </a:lnSpc>
              <a:spcBef>
                <a:spcPts val="0"/>
              </a:spcBef>
              <a:buFont typeface="Wingdings 3" charset="2"/>
              <a:buNone/>
              <a:defRPr/>
            </a:pPr>
            <a:endParaRPr lang="pt-BR" altLang="pt-BR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2" indent="0">
              <a:lnSpc>
                <a:spcPct val="150000"/>
              </a:lnSpc>
              <a:spcBef>
                <a:spcPts val="0"/>
              </a:spcBef>
              <a:buFont typeface="Wingdings 3" charset="2"/>
              <a:buNone/>
              <a:defRPr/>
            </a:pPr>
            <a:r>
              <a:rPr lang="pt-BR" altLang="pt-BR" sz="2200" dirty="0">
                <a:latin typeface="Arial" panose="020B0604020202020204" pitchFamily="34" charset="0"/>
                <a:cs typeface="Arial" panose="020B0604020202020204" pitchFamily="34" charset="0"/>
              </a:rPr>
              <a:t>A organização da demanda é um desafio para planejadores</a:t>
            </a:r>
          </a:p>
          <a:p>
            <a:pPr marL="457200" lvl="2" indent="0" algn="r">
              <a:lnSpc>
                <a:spcPct val="150000"/>
              </a:lnSpc>
              <a:spcBef>
                <a:spcPts val="0"/>
              </a:spcBef>
              <a:buFont typeface="Wingdings 3" charset="2"/>
              <a:buNone/>
              <a:defRPr/>
            </a:pPr>
            <a:r>
              <a:rPr lang="pt-BR" altLang="pt-BR" sz="2200" dirty="0">
                <a:latin typeface="Arial" panose="020B0604020202020204" pitchFamily="34" charset="0"/>
                <a:cs typeface="Arial" panose="020B0604020202020204" pitchFamily="34" charset="0"/>
              </a:rPr>
              <a:t>(RONCALLI, 2000)</a:t>
            </a:r>
          </a:p>
          <a:p>
            <a:pPr marL="457200" lvl="2" indent="0">
              <a:lnSpc>
                <a:spcPct val="150000"/>
              </a:lnSpc>
              <a:spcBef>
                <a:spcPts val="0"/>
              </a:spcBef>
              <a:buFont typeface="Wingdings 3" charset="2"/>
              <a:buNone/>
              <a:defRPr/>
            </a:pPr>
            <a:endParaRPr lang="pt-BR" altLang="pt-BR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2" indent="0">
              <a:lnSpc>
                <a:spcPct val="150000"/>
              </a:lnSpc>
              <a:spcBef>
                <a:spcPts val="0"/>
              </a:spcBef>
              <a:buFont typeface="Wingdings 3" charset="2"/>
              <a:buNone/>
              <a:defRPr/>
            </a:pPr>
            <a:r>
              <a:rPr lang="pt-BR" altLang="pt-BR" sz="2200" dirty="0">
                <a:latin typeface="Arial" panose="020B0604020202020204" pitchFamily="34" charset="0"/>
                <a:cs typeface="Arial" panose="020B0604020202020204" pitchFamily="34" charset="0"/>
              </a:rPr>
              <a:t>Acesso ao serviço </a:t>
            </a:r>
            <a:r>
              <a:rPr lang="pt-BR" altLang="pt-BR" sz="22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c</a:t>
            </a:r>
            <a:r>
              <a:rPr lang="pt-BR" altLang="pt-BR" sz="2200" dirty="0">
                <a:latin typeface="Arial" panose="020B0604020202020204" pitchFamily="34" charset="0"/>
                <a:cs typeface="Arial" panose="020B0604020202020204" pitchFamily="34" charset="0"/>
              </a:rPr>
              <a:t>onsultas através da demanda espontânea</a:t>
            </a:r>
          </a:p>
          <a:p>
            <a:pPr marL="457200" lvl="2" indent="0" algn="r">
              <a:lnSpc>
                <a:spcPct val="150000"/>
              </a:lnSpc>
              <a:spcBef>
                <a:spcPts val="0"/>
              </a:spcBef>
              <a:buFont typeface="Wingdings 3" charset="2"/>
              <a:buNone/>
              <a:defRPr/>
            </a:pPr>
            <a:r>
              <a:rPr lang="pt-BR" altLang="pt-BR" sz="2200" dirty="0">
                <a:latin typeface="Arial" panose="020B0604020202020204" pitchFamily="34" charset="0"/>
                <a:cs typeface="Arial" panose="020B0604020202020204" pitchFamily="34" charset="0"/>
              </a:rPr>
              <a:t>(SANTOS; ASSIS, 2006)</a:t>
            </a:r>
          </a:p>
          <a:p>
            <a:pPr marL="457200" lvl="2" indent="0">
              <a:lnSpc>
                <a:spcPct val="150000"/>
              </a:lnSpc>
              <a:spcBef>
                <a:spcPts val="0"/>
              </a:spcBef>
              <a:buFont typeface="Wingdings 3" charset="2"/>
              <a:buNone/>
              <a:defRPr/>
            </a:pPr>
            <a:endParaRPr lang="pt-BR" altLang="pt-BR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2" indent="0">
              <a:lnSpc>
                <a:spcPct val="150000"/>
              </a:lnSpc>
              <a:spcBef>
                <a:spcPts val="0"/>
              </a:spcBef>
              <a:buNone/>
              <a:defRPr/>
            </a:pPr>
            <a:r>
              <a:rPr lang="pt-BR" altLang="pt-BR" sz="22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Melhoria do acesso  </a:t>
            </a:r>
            <a:r>
              <a:rPr lang="pt-BR" altLang="pt-BR" sz="2200" dirty="0">
                <a:latin typeface="Arial" panose="020B0604020202020204" pitchFamily="34" charset="0"/>
                <a:cs typeface="Arial" panose="020B0604020202020204" pitchFamily="34" charset="0"/>
              </a:rPr>
              <a:t>organização da atenção primária de acordo com estudos demográficos e epidemiológicos</a:t>
            </a:r>
            <a:endParaRPr lang="pt-BR" altLang="pt-BR" sz="22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marL="457200" lvl="2" indent="0" algn="r">
              <a:lnSpc>
                <a:spcPct val="150000"/>
              </a:lnSpc>
              <a:spcBef>
                <a:spcPts val="0"/>
              </a:spcBef>
              <a:buFont typeface="Wingdings 3" charset="2"/>
              <a:buNone/>
              <a:defRPr/>
            </a:pPr>
            <a:r>
              <a:rPr lang="pt-BR" altLang="pt-BR" sz="2200" dirty="0">
                <a:latin typeface="Arial" panose="020B0604020202020204" pitchFamily="34" charset="0"/>
                <a:cs typeface="Arial" panose="020B0604020202020204" pitchFamily="34" charset="0"/>
              </a:rPr>
              <a:t>(MELO </a:t>
            </a:r>
            <a:r>
              <a:rPr lang="pt-BR" altLang="pt-BR" sz="2200" i="1" dirty="0"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pt-BR" altLang="pt-BR" sz="2200" dirty="0">
                <a:latin typeface="Arial" panose="020B0604020202020204" pitchFamily="34" charset="0"/>
                <a:cs typeface="Arial" panose="020B0604020202020204" pitchFamily="34" charset="0"/>
              </a:rPr>
              <a:t>., 2016)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ítulo 1">
            <a:extLst>
              <a:ext uri="{FF2B5EF4-FFF2-40B4-BE49-F238E27FC236}">
                <a16:creationId xmlns:a16="http://schemas.microsoft.com/office/drawing/2014/main" id="{6F39308D-7034-D642-84D8-907072B5ED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89196" y="927109"/>
            <a:ext cx="6345237" cy="709615"/>
          </a:xfrm>
        </p:spPr>
        <p:txBody>
          <a:bodyPr/>
          <a:lstStyle/>
          <a:p>
            <a:pPr eaLnBrk="1" hangingPunct="1"/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Introdução </a:t>
            </a:r>
            <a:endParaRPr lang="pt-BR" altLang="pt-BR" sz="2800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671449F-EC94-AF44-BF18-53A8093FEA5C}"/>
              </a:ext>
            </a:extLst>
          </p:cNvPr>
          <p:cNvSpPr/>
          <p:nvPr/>
        </p:nvSpPr>
        <p:spPr>
          <a:xfrm>
            <a:off x="263352" y="2343121"/>
            <a:ext cx="634523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pt-BR" sz="24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EGN:	Acesso por demanda espontânea</a:t>
            </a:r>
          </a:p>
          <a:p>
            <a:pPr algn="just">
              <a:defRPr/>
            </a:pPr>
            <a:r>
              <a:rPr lang="pt-BR" sz="24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	Concentração da demanda</a:t>
            </a:r>
          </a:p>
        </p:txBody>
      </p:sp>
      <p:pic>
        <p:nvPicPr>
          <p:cNvPr id="30" name="Picture 10">
            <a:extLst>
              <a:ext uri="{FF2B5EF4-FFF2-40B4-BE49-F238E27FC236}">
                <a16:creationId xmlns:a16="http://schemas.microsoft.com/office/drawing/2014/main" id="{1B136794-5919-824C-B4CE-73932BAAD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25950" y="3548739"/>
            <a:ext cx="5686235" cy="2163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C79B31E9-252E-3648-80C5-66190651A3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8239" y="2690565"/>
            <a:ext cx="1965327" cy="2622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95041D2E-A7E5-6C4B-BCD4-F06CE7B016C8}"/>
              </a:ext>
            </a:extLst>
          </p:cNvPr>
          <p:cNvSpPr/>
          <p:nvPr/>
        </p:nvSpPr>
        <p:spPr>
          <a:xfrm>
            <a:off x="7797875" y="5315932"/>
            <a:ext cx="33260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01 consultório odontológico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F8C09DD-6336-EA4C-8B3B-8C434C992822}"/>
              </a:ext>
            </a:extLst>
          </p:cNvPr>
          <p:cNvSpPr/>
          <p:nvPr/>
        </p:nvSpPr>
        <p:spPr>
          <a:xfrm>
            <a:off x="8550533" y="5684998"/>
            <a:ext cx="18207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01 CD e 01 TSB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B26D2013-3311-6244-B701-443A04E89B31}"/>
              </a:ext>
            </a:extLst>
          </p:cNvPr>
          <p:cNvSpPr/>
          <p:nvPr/>
        </p:nvSpPr>
        <p:spPr>
          <a:xfrm>
            <a:off x="2496959" y="5746225"/>
            <a:ext cx="19442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~600 militares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72BCCE4-4DC1-104F-B6A4-DBEC2EB90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4828" y="3377540"/>
            <a:ext cx="1135548" cy="1757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97FD6F2D-4F7C-EF43-8A89-9C57F2372D62}"/>
              </a:ext>
            </a:extLst>
          </p:cNvPr>
          <p:cNvSpPr/>
          <p:nvPr/>
        </p:nvSpPr>
        <p:spPr>
          <a:xfrm rot="10800000" flipV="1">
            <a:off x="6096000" y="5228386"/>
            <a:ext cx="276438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2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Atrasos nas Inspeções Saúde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79E0C1BF-8108-D84D-B8E4-27BFADDF3306}"/>
              </a:ext>
            </a:extLst>
          </p:cNvPr>
          <p:cNvSpPr/>
          <p:nvPr/>
        </p:nvSpPr>
        <p:spPr>
          <a:xfrm rot="10800000" flipH="1" flipV="1">
            <a:off x="9647675" y="5228385"/>
            <a:ext cx="252571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altLang="pt-BR" sz="2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Piora do quadro clínico   </a:t>
            </a:r>
            <a:endParaRPr lang="pt-BR" sz="2000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2" name="Seta para Baixo 11">
            <a:extLst>
              <a:ext uri="{FF2B5EF4-FFF2-40B4-BE49-F238E27FC236}">
                <a16:creationId xmlns:a16="http://schemas.microsoft.com/office/drawing/2014/main" id="{CE2884BA-E9AE-2445-A9C0-BC331626C321}"/>
              </a:ext>
            </a:extLst>
          </p:cNvPr>
          <p:cNvSpPr/>
          <p:nvPr/>
        </p:nvSpPr>
        <p:spPr>
          <a:xfrm rot="19680000">
            <a:off x="7766090" y="3216339"/>
            <a:ext cx="792164" cy="503239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01"/>
          </a:p>
        </p:txBody>
      </p:sp>
      <p:sp>
        <p:nvSpPr>
          <p:cNvPr id="13" name="Seta para Baixo 12">
            <a:extLst>
              <a:ext uri="{FF2B5EF4-FFF2-40B4-BE49-F238E27FC236}">
                <a16:creationId xmlns:a16="http://schemas.microsoft.com/office/drawing/2014/main" id="{F15A6D2B-5F75-E445-8E20-1F45083A8BEB}"/>
              </a:ext>
            </a:extLst>
          </p:cNvPr>
          <p:cNvSpPr/>
          <p:nvPr/>
        </p:nvSpPr>
        <p:spPr>
          <a:xfrm rot="1920000">
            <a:off x="9234185" y="3189887"/>
            <a:ext cx="792164" cy="503237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01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FAA9BCD-A960-B640-B3B6-45D0450025D9}"/>
              </a:ext>
            </a:extLst>
          </p:cNvPr>
          <p:cNvSpPr/>
          <p:nvPr/>
        </p:nvSpPr>
        <p:spPr>
          <a:xfrm>
            <a:off x="6446826" y="2351698"/>
            <a:ext cx="244939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2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Priorização de paciente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08446894-4BF9-414F-97F7-FB95AD2142B9}"/>
              </a:ext>
            </a:extLst>
          </p:cNvPr>
          <p:cNvSpPr/>
          <p:nvPr/>
        </p:nvSpPr>
        <p:spPr>
          <a:xfrm>
            <a:off x="9523593" y="2348880"/>
            <a:ext cx="264980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2000" dirty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Procura por Unidades do SSM</a:t>
            </a:r>
          </a:p>
        </p:txBody>
      </p:sp>
      <p:sp>
        <p:nvSpPr>
          <p:cNvPr id="16" name="Seta para Baixo 15">
            <a:extLst>
              <a:ext uri="{FF2B5EF4-FFF2-40B4-BE49-F238E27FC236}">
                <a16:creationId xmlns:a16="http://schemas.microsoft.com/office/drawing/2014/main" id="{31F9BB10-3A84-FA4F-8025-91BCD3FA9333}"/>
              </a:ext>
            </a:extLst>
          </p:cNvPr>
          <p:cNvSpPr/>
          <p:nvPr/>
        </p:nvSpPr>
        <p:spPr>
          <a:xfrm rot="12720000">
            <a:off x="7766090" y="4766278"/>
            <a:ext cx="792164" cy="503237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01"/>
          </a:p>
        </p:txBody>
      </p:sp>
      <p:sp>
        <p:nvSpPr>
          <p:cNvPr id="17" name="Seta para Baixo 16">
            <a:extLst>
              <a:ext uri="{FF2B5EF4-FFF2-40B4-BE49-F238E27FC236}">
                <a16:creationId xmlns:a16="http://schemas.microsoft.com/office/drawing/2014/main" id="{0720BDCA-BFBA-E049-98DF-424D8F26C841}"/>
              </a:ext>
            </a:extLst>
          </p:cNvPr>
          <p:cNvSpPr/>
          <p:nvPr/>
        </p:nvSpPr>
        <p:spPr>
          <a:xfrm rot="8880000">
            <a:off x="9234185" y="4766275"/>
            <a:ext cx="792164" cy="503239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01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C7E74AB-1234-CA41-A304-1EA9B5FF2D52}"/>
              </a:ext>
            </a:extLst>
          </p:cNvPr>
          <p:cNvSpPr/>
          <p:nvPr/>
        </p:nvSpPr>
        <p:spPr>
          <a:xfrm>
            <a:off x="731404" y="5968386"/>
            <a:ext cx="10729192" cy="8099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2400" dirty="0"/>
              <a:t>Necessidade de organizar a demanda e o fluxo de pacientes</a:t>
            </a:r>
          </a:p>
        </p:txBody>
      </p:sp>
    </p:spTree>
    <p:extLst>
      <p:ext uri="{BB962C8B-B14F-4D97-AF65-F5344CB8AC3E}">
        <p14:creationId xmlns:p14="http://schemas.microsoft.com/office/powerpoint/2010/main" val="3819936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4" grpId="0"/>
      <p:bldP spid="4" grpId="1"/>
      <p:bldP spid="6" grpId="0"/>
      <p:bldP spid="6" grpId="1"/>
      <p:bldP spid="10" grpId="0"/>
      <p:bldP spid="11" grpId="0"/>
      <p:bldP spid="12" grpId="0" animBg="1"/>
      <p:bldP spid="13" grpId="0" animBg="1"/>
      <p:bldP spid="14" grpId="0"/>
      <p:bldP spid="15" grpId="0"/>
      <p:bldP spid="16" grpId="0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ítulo 5">
            <a:extLst>
              <a:ext uri="{FF2B5EF4-FFF2-40B4-BE49-F238E27FC236}">
                <a16:creationId xmlns:a16="http://schemas.microsoft.com/office/drawing/2014/main" id="{B6FD7E01-3C25-6440-8D80-DE42A2F213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89196" y="927109"/>
            <a:ext cx="6345237" cy="709615"/>
          </a:xfrm>
        </p:spPr>
        <p:txBody>
          <a:bodyPr/>
          <a:lstStyle/>
          <a:p>
            <a:pPr eaLnBrk="1" hangingPunct="1"/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Objetivos</a:t>
            </a:r>
          </a:p>
        </p:txBody>
      </p:sp>
      <p:sp>
        <p:nvSpPr>
          <p:cNvPr id="15362" name="Espaço Reservado para Conteúdo 2">
            <a:extLst>
              <a:ext uri="{FF2B5EF4-FFF2-40B4-BE49-F238E27FC236}">
                <a16:creationId xmlns:a16="http://schemas.microsoft.com/office/drawing/2014/main" id="{830702CB-CD04-AD43-9B95-A578F47FF8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07368" y="2348880"/>
            <a:ext cx="11233248" cy="3888432"/>
          </a:xfrm>
        </p:spPr>
        <p:txBody>
          <a:bodyPr rtlCol="0">
            <a:normAutofit fontScale="92500" lnSpcReduction="10000"/>
          </a:bodyPr>
          <a:lstStyle/>
          <a:p>
            <a:pPr marL="114300" indent="-457200" algn="just">
              <a:lnSpc>
                <a:spcPct val="170000"/>
              </a:lnSpc>
              <a:spcBef>
                <a:spcPts val="0"/>
              </a:spcBef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Geral</a:t>
            </a:r>
          </a:p>
          <a:p>
            <a:pPr marL="457200" lvl="2" indent="0" algn="just">
              <a:lnSpc>
                <a:spcPct val="170000"/>
              </a:lnSpc>
              <a:spcBef>
                <a:spcPts val="0"/>
              </a:spcBef>
              <a:buNone/>
              <a:defRPr/>
            </a:pPr>
            <a:r>
              <a:rPr lang="pt-BR" altLang="pt-BR" sz="2500" dirty="0">
                <a:latin typeface="Arial" panose="020B0604020202020204" pitchFamily="34" charset="0"/>
                <a:cs typeface="Arial" panose="020B0604020202020204" pitchFamily="34" charset="0"/>
              </a:rPr>
              <a:t>Reduzir a concentração da demanda no atendimento odontológico da atenção básica no último trimestre do ano na Seção de Odontologia da EGN.</a:t>
            </a:r>
          </a:p>
          <a:p>
            <a:pPr marL="114300" indent="-457200" algn="just">
              <a:lnSpc>
                <a:spcPct val="170000"/>
              </a:lnSpc>
              <a:spcBef>
                <a:spcPts val="0"/>
              </a:spcBef>
              <a:defRPr/>
            </a:pPr>
            <a:endParaRPr lang="pt-BR" altLang="pt-BR" sz="2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" indent="-457200" algn="just">
              <a:lnSpc>
                <a:spcPct val="170000"/>
              </a:lnSpc>
              <a:spcBef>
                <a:spcPts val="0"/>
              </a:spcBef>
              <a:defRPr/>
            </a:pPr>
            <a:r>
              <a:rPr lang="pt-BR" altLang="pt-BR" sz="2900" dirty="0">
                <a:latin typeface="Arial" panose="020B0604020202020204" pitchFamily="34" charset="0"/>
                <a:cs typeface="Arial" panose="020B0604020202020204" pitchFamily="34" charset="0"/>
              </a:rPr>
              <a:t>Específicos</a:t>
            </a:r>
          </a:p>
          <a:p>
            <a:pPr marL="457200" lvl="2" indent="0" algn="just">
              <a:lnSpc>
                <a:spcPct val="170000"/>
              </a:lnSpc>
              <a:spcBef>
                <a:spcPts val="0"/>
              </a:spcBef>
              <a:buNone/>
              <a:defRPr/>
            </a:pPr>
            <a:r>
              <a:rPr lang="pt-BR" altLang="pt-BR" sz="2500" dirty="0">
                <a:latin typeface="Arial" panose="020B0604020202020204" pitchFamily="34" charset="0"/>
                <a:cs typeface="Arial" panose="020B0604020202020204" pitchFamily="34" charset="0"/>
              </a:rPr>
              <a:t>Detalhados na Matriz de Programação das Ações</a:t>
            </a:r>
          </a:p>
        </p:txBody>
      </p:sp>
    </p:spTree>
    <p:extLst>
      <p:ext uri="{BB962C8B-B14F-4D97-AF65-F5344CB8AC3E}">
        <p14:creationId xmlns:p14="http://schemas.microsoft.com/office/powerpoint/2010/main" val="2618677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F593AB10-C91C-A34F-8C5E-75B71F2C0C9F}"/>
              </a:ext>
            </a:extLst>
          </p:cNvPr>
          <p:cNvSpPr/>
          <p:nvPr/>
        </p:nvSpPr>
        <p:spPr>
          <a:xfrm>
            <a:off x="623392" y="2349506"/>
            <a:ext cx="11017224" cy="1644651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Situação Problema: </a:t>
            </a:r>
          </a:p>
          <a:p>
            <a:pPr algn="just">
              <a:defRPr/>
            </a:pPr>
            <a:endParaRPr lang="pt-BR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defRPr/>
            </a:pP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Aumento da demanda média por atendimento odontológico no último trimestre do ano na Seção de Odontologia da Escola de Guerra Naval.</a:t>
            </a:r>
          </a:p>
        </p:txBody>
      </p:sp>
      <p:sp>
        <p:nvSpPr>
          <p:cNvPr id="27650" name="Título 1">
            <a:extLst>
              <a:ext uri="{FF2B5EF4-FFF2-40B4-BE49-F238E27FC236}">
                <a16:creationId xmlns:a16="http://schemas.microsoft.com/office/drawing/2014/main" id="{BB19F3D2-6D9A-0A43-99EF-2135D06FD5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89196" y="927109"/>
            <a:ext cx="6947164" cy="709615"/>
          </a:xfrm>
        </p:spPr>
        <p:txBody>
          <a:bodyPr/>
          <a:lstStyle/>
          <a:p>
            <a:pPr eaLnBrk="1" hangingPunct="1"/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Projeto de Intervenção</a:t>
            </a:r>
          </a:p>
        </p:txBody>
      </p:sp>
      <p:pic>
        <p:nvPicPr>
          <p:cNvPr id="27651" name="Imagem 4">
            <a:extLst>
              <a:ext uri="{FF2B5EF4-FFF2-40B4-BE49-F238E27FC236}">
                <a16:creationId xmlns:a16="http://schemas.microsoft.com/office/drawing/2014/main" id="{9EF11B0C-CF2A-6646-94C7-68F987C28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2215" y="4035430"/>
            <a:ext cx="2192337" cy="246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652" name="Picture 7" descr="black and white cartoon march calendar">
            <a:extLst>
              <a:ext uri="{FF2B5EF4-FFF2-40B4-BE49-F238E27FC236}">
                <a16:creationId xmlns:a16="http://schemas.microsoft.com/office/drawing/2014/main" id="{0A23864F-FE08-8249-9881-ABF9E508D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488" y="4183073"/>
            <a:ext cx="1944688" cy="2312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7653" name="Agrupar 3">
            <a:extLst>
              <a:ext uri="{FF2B5EF4-FFF2-40B4-BE49-F238E27FC236}">
                <a16:creationId xmlns:a16="http://schemas.microsoft.com/office/drawing/2014/main" id="{3C03DAFE-F5E2-3045-98D3-C87E8B3672C5}"/>
              </a:ext>
            </a:extLst>
          </p:cNvPr>
          <p:cNvGrpSpPr>
            <a:grpSpLocks/>
          </p:cNvGrpSpPr>
          <p:nvPr/>
        </p:nvGrpSpPr>
        <p:grpSpPr bwMode="auto">
          <a:xfrm>
            <a:off x="5231433" y="4149735"/>
            <a:ext cx="1944687" cy="2311401"/>
            <a:chOff x="3563888" y="4149080"/>
            <a:chExt cx="1944216" cy="2312594"/>
          </a:xfrm>
        </p:grpSpPr>
        <p:pic>
          <p:nvPicPr>
            <p:cNvPr id="27654" name="Picture 7" descr="black and white cartoon march calendar">
              <a:extLst>
                <a:ext uri="{FF2B5EF4-FFF2-40B4-BE49-F238E27FC236}">
                  <a16:creationId xmlns:a16="http://schemas.microsoft.com/office/drawing/2014/main" id="{F3D19708-EE1B-CD4E-B65E-470BF2E0A6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63888" y="4149080"/>
              <a:ext cx="1944216" cy="23125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655" name="Imagem 2">
              <a:extLst>
                <a:ext uri="{FF2B5EF4-FFF2-40B4-BE49-F238E27FC236}">
                  <a16:creationId xmlns:a16="http://schemas.microsoft.com/office/drawing/2014/main" id="{B18AD88E-A9B2-AF41-8EDE-FA8F0EB630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31096" y="4581128"/>
              <a:ext cx="1681807" cy="6477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7DCD9DB-227C-A14F-B01A-766C5DC6AAF4}"/>
              </a:ext>
            </a:extLst>
          </p:cNvPr>
          <p:cNvSpPr/>
          <p:nvPr/>
        </p:nvSpPr>
        <p:spPr>
          <a:xfrm>
            <a:off x="983432" y="2348880"/>
            <a:ext cx="10369152" cy="96520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pt-BR" alt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Descritor 1: 30% de a</a:t>
            </a: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umento da média mensal de atendimentos odontológicos no último trimestre em relação aos demais períodos do ano.</a:t>
            </a:r>
          </a:p>
        </p:txBody>
      </p:sp>
      <p:sp>
        <p:nvSpPr>
          <p:cNvPr id="29698" name="Título 1">
            <a:extLst>
              <a:ext uri="{FF2B5EF4-FFF2-40B4-BE49-F238E27FC236}">
                <a16:creationId xmlns:a16="http://schemas.microsoft.com/office/drawing/2014/main" id="{CE4E5003-6945-4D46-A1ED-FCEFF6B64D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89196" y="927109"/>
            <a:ext cx="6875156" cy="709615"/>
          </a:xfrm>
        </p:spPr>
        <p:txBody>
          <a:bodyPr/>
          <a:lstStyle/>
          <a:p>
            <a:pPr eaLnBrk="1" hangingPunct="1"/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Projeto de Intervenção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C0AE096-031F-BA48-AA6D-5A7A92B79E33}"/>
              </a:ext>
            </a:extLst>
          </p:cNvPr>
          <p:cNvSpPr/>
          <p:nvPr/>
        </p:nvSpPr>
        <p:spPr>
          <a:xfrm>
            <a:off x="983432" y="3429000"/>
            <a:ext cx="10369152" cy="96520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Descritor 2: 64% das inspeções de saúde realizadas no último trimestre do ano apresentaram necessidade de tratamento odontológico para sua conclusão. </a:t>
            </a:r>
            <a:endParaRPr lang="pt-BR" altLang="pt-BR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BFDB700-C956-A34E-B689-E1ACB57AFFED}"/>
              </a:ext>
            </a:extLst>
          </p:cNvPr>
          <p:cNvSpPr/>
          <p:nvPr/>
        </p:nvSpPr>
        <p:spPr>
          <a:xfrm>
            <a:off x="983432" y="4509120"/>
            <a:ext cx="10369152" cy="96520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Indicador 1: Média mensal de atendimentos odontológicos. </a:t>
            </a:r>
            <a:endParaRPr lang="pt-BR" altLang="pt-BR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6C82002-0B3C-A543-B886-EA0F3EE5D08A}"/>
              </a:ext>
            </a:extLst>
          </p:cNvPr>
          <p:cNvSpPr/>
          <p:nvPr/>
        </p:nvSpPr>
        <p:spPr>
          <a:xfrm>
            <a:off x="983432" y="5589240"/>
            <a:ext cx="10369152" cy="96520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Indicador 2: Percentual de inspeções de saúde com necessidade de tratamento odontológico. </a:t>
            </a:r>
            <a:endParaRPr lang="pt-BR" altLang="pt-BR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7DCD9DB-227C-A14F-B01A-766C5DC6AAF4}"/>
              </a:ext>
            </a:extLst>
          </p:cNvPr>
          <p:cNvSpPr/>
          <p:nvPr/>
        </p:nvSpPr>
        <p:spPr>
          <a:xfrm>
            <a:off x="983432" y="2348880"/>
            <a:ext cx="10369152" cy="96520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 1: Reduzir de 30% para 15% o aumento da média mensal de atendimentos odontológicos no último trimestre do ano até dezembro/2022.</a:t>
            </a:r>
          </a:p>
        </p:txBody>
      </p:sp>
      <p:sp>
        <p:nvSpPr>
          <p:cNvPr id="29698" name="Título 1">
            <a:extLst>
              <a:ext uri="{FF2B5EF4-FFF2-40B4-BE49-F238E27FC236}">
                <a16:creationId xmlns:a16="http://schemas.microsoft.com/office/drawing/2014/main" id="{CE4E5003-6945-4D46-A1ED-FCEFF6B64D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89196" y="927109"/>
            <a:ext cx="6875156" cy="709615"/>
          </a:xfrm>
        </p:spPr>
        <p:txBody>
          <a:bodyPr/>
          <a:lstStyle/>
          <a:p>
            <a:pPr eaLnBrk="1" hangingPunct="1"/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Projeto de Intervenção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C0AE096-031F-BA48-AA6D-5A7A92B79E33}"/>
              </a:ext>
            </a:extLst>
          </p:cNvPr>
          <p:cNvSpPr/>
          <p:nvPr/>
        </p:nvSpPr>
        <p:spPr>
          <a:xfrm>
            <a:off x="983432" y="3687936"/>
            <a:ext cx="10369152" cy="96520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 2: Reduzir de 64% para 30% o número de inspeções de saúde com necessidade de tratamento odontológico para seu fechamento até dezembro/2022. </a:t>
            </a:r>
            <a:endParaRPr lang="pt-BR" altLang="pt-BR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BFDB700-C956-A34E-B689-E1ACB57AFFED}"/>
              </a:ext>
            </a:extLst>
          </p:cNvPr>
          <p:cNvSpPr/>
          <p:nvPr/>
        </p:nvSpPr>
        <p:spPr>
          <a:xfrm>
            <a:off x="983432" y="5056088"/>
            <a:ext cx="10369152" cy="965200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Resultado: Melhoria no gerenciamento da demanda e do fluxo de pacientes ao longo do ano, otimizando a capacidade de atendimento na atenção básica da Seção de Odontologia da EGN e aumentando a satisfação dos usuários com o serviço. </a:t>
            </a:r>
            <a:endParaRPr lang="pt-BR" altLang="pt-BR" sz="2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2601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ítulo 1">
            <a:extLst>
              <a:ext uri="{FF2B5EF4-FFF2-40B4-BE49-F238E27FC236}">
                <a16:creationId xmlns:a16="http://schemas.microsoft.com/office/drawing/2014/main" id="{70B3013F-F7B6-6143-A8E2-16EA93DFFC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389196" y="927109"/>
            <a:ext cx="6587124" cy="709615"/>
          </a:xfrm>
        </p:spPr>
        <p:txBody>
          <a:bodyPr/>
          <a:lstStyle/>
          <a:p>
            <a:pPr eaLnBrk="1" hangingPunct="1"/>
            <a:r>
              <a:rPr lang="pt-BR" altLang="pt-BR" sz="2800" dirty="0">
                <a:latin typeface="Arial" panose="020B0604020202020204" pitchFamily="34" charset="0"/>
                <a:cs typeface="Arial" panose="020B0604020202020204" pitchFamily="34" charset="0"/>
              </a:rPr>
              <a:t>Causas da situação-problema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50301AE-86EA-3043-9CC8-DEBBECCB4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4519" y="2395540"/>
            <a:ext cx="2762251" cy="646331"/>
          </a:xfrm>
        </p:spPr>
        <p:txBody>
          <a:bodyPr>
            <a:spAutoFit/>
          </a:bodyPr>
          <a:lstStyle/>
          <a:p>
            <a:pPr marL="0" indent="0" algn="ctr">
              <a:spcBef>
                <a:spcPts val="0"/>
              </a:spcBef>
              <a:buNone/>
              <a:defRPr/>
            </a:pPr>
            <a:r>
              <a:rPr lang="pt-BR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Pouca cultura preventiva</a:t>
            </a:r>
          </a:p>
        </p:txBody>
      </p:sp>
      <p:pic>
        <p:nvPicPr>
          <p:cNvPr id="33794" name="Picture 4">
            <a:extLst>
              <a:ext uri="{FF2B5EF4-FFF2-40B4-BE49-F238E27FC236}">
                <a16:creationId xmlns:a16="http://schemas.microsoft.com/office/drawing/2014/main" id="{C7B297A4-6090-D84F-94DF-7F8911133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9169" y="3440118"/>
            <a:ext cx="2762251" cy="110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Espaço Reservado para Conteúdo 5">
            <a:extLst>
              <a:ext uri="{FF2B5EF4-FFF2-40B4-BE49-F238E27FC236}">
                <a16:creationId xmlns:a16="http://schemas.microsoft.com/office/drawing/2014/main" id="{E2455D37-C837-8A46-B641-05F7DE6DBDC2}"/>
              </a:ext>
            </a:extLst>
          </p:cNvPr>
          <p:cNvSpPr txBox="1">
            <a:spLocks/>
          </p:cNvSpPr>
          <p:nvPr/>
        </p:nvSpPr>
        <p:spPr bwMode="auto">
          <a:xfrm>
            <a:off x="2063552" y="4653136"/>
            <a:ext cx="2376264" cy="64658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marL="342900" indent="-3429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1pPr>
            <a:lvl2pPr marL="685800" indent="-282575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6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958850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1233488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1508125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  <a:lvl6pPr marL="18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5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80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Inspeções de saúde </a:t>
            </a:r>
          </a:p>
        </p:txBody>
      </p:sp>
      <p:sp>
        <p:nvSpPr>
          <p:cNvPr id="8" name="Espaço Reservado para Conteúdo 5">
            <a:extLst>
              <a:ext uri="{FF2B5EF4-FFF2-40B4-BE49-F238E27FC236}">
                <a16:creationId xmlns:a16="http://schemas.microsoft.com/office/drawing/2014/main" id="{F593FE1E-D221-6B4B-9878-A912832465F7}"/>
              </a:ext>
            </a:extLst>
          </p:cNvPr>
          <p:cNvSpPr txBox="1">
            <a:spLocks/>
          </p:cNvSpPr>
          <p:nvPr/>
        </p:nvSpPr>
        <p:spPr bwMode="auto">
          <a:xfrm>
            <a:off x="4729170" y="5284797"/>
            <a:ext cx="2747963" cy="64658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1pPr>
            <a:lvl2pPr marL="685800" indent="-282575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6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958850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1233488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1508125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  <a:lvl6pPr marL="18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5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80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Desembarque dos alunos</a:t>
            </a:r>
          </a:p>
        </p:txBody>
      </p:sp>
      <p:sp>
        <p:nvSpPr>
          <p:cNvPr id="9" name="Espaço Reservado para Conteúdo 5">
            <a:extLst>
              <a:ext uri="{FF2B5EF4-FFF2-40B4-BE49-F238E27FC236}">
                <a16:creationId xmlns:a16="http://schemas.microsoft.com/office/drawing/2014/main" id="{855D9648-52C7-B947-B0CD-7A8A39F28F12}"/>
              </a:ext>
            </a:extLst>
          </p:cNvPr>
          <p:cNvSpPr txBox="1">
            <a:spLocks/>
          </p:cNvSpPr>
          <p:nvPr/>
        </p:nvSpPr>
        <p:spPr bwMode="auto">
          <a:xfrm>
            <a:off x="7477131" y="2443173"/>
            <a:ext cx="2762251" cy="64658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1pPr>
            <a:lvl2pPr marL="685800" indent="-282575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6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958850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1233488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1508125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  <a:lvl6pPr marL="18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5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80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Flexibilidade da grade curricular dos cursos</a:t>
            </a:r>
          </a:p>
        </p:txBody>
      </p:sp>
      <p:sp>
        <p:nvSpPr>
          <p:cNvPr id="10" name="Espaço Reservado para Conteúdo 5">
            <a:extLst>
              <a:ext uri="{FF2B5EF4-FFF2-40B4-BE49-F238E27FC236}">
                <a16:creationId xmlns:a16="http://schemas.microsoft.com/office/drawing/2014/main" id="{32E8291B-568B-6148-801B-A92C3EA1F373}"/>
              </a:ext>
            </a:extLst>
          </p:cNvPr>
          <p:cNvSpPr txBox="1">
            <a:spLocks/>
          </p:cNvSpPr>
          <p:nvPr/>
        </p:nvSpPr>
        <p:spPr bwMode="auto">
          <a:xfrm>
            <a:off x="7634294" y="4797427"/>
            <a:ext cx="2762251" cy="36946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1pPr>
            <a:lvl2pPr marL="685800" indent="-282575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6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958850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1233488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1508125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  <a:lvl6pPr marL="18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5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80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Questão cultural</a:t>
            </a:r>
          </a:p>
        </p:txBody>
      </p:sp>
      <p:sp>
        <p:nvSpPr>
          <p:cNvPr id="11" name="Rosca 10">
            <a:extLst>
              <a:ext uri="{FF2B5EF4-FFF2-40B4-BE49-F238E27FC236}">
                <a16:creationId xmlns:a16="http://schemas.microsoft.com/office/drawing/2014/main" id="{6BEBECE6-B6BC-0A4A-B615-821E7FC8BE7B}"/>
              </a:ext>
            </a:extLst>
          </p:cNvPr>
          <p:cNvSpPr/>
          <p:nvPr/>
        </p:nvSpPr>
        <p:spPr>
          <a:xfrm>
            <a:off x="2089163" y="2132856"/>
            <a:ext cx="2206625" cy="1270000"/>
          </a:xfrm>
          <a:prstGeom prst="donut">
            <a:avLst>
              <a:gd name="adj" fmla="val 297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01">
              <a:solidFill>
                <a:schemeClr val="tx1"/>
              </a:solidFill>
            </a:endParaRPr>
          </a:p>
        </p:txBody>
      </p:sp>
      <p:sp>
        <p:nvSpPr>
          <p:cNvPr id="12" name="Rosca 11">
            <a:extLst>
              <a:ext uri="{FF2B5EF4-FFF2-40B4-BE49-F238E27FC236}">
                <a16:creationId xmlns:a16="http://schemas.microsoft.com/office/drawing/2014/main" id="{BAB2DF91-3AEC-2F4F-8A24-14FFC33A8E83}"/>
              </a:ext>
            </a:extLst>
          </p:cNvPr>
          <p:cNvSpPr/>
          <p:nvPr/>
        </p:nvSpPr>
        <p:spPr>
          <a:xfrm>
            <a:off x="7385058" y="2209813"/>
            <a:ext cx="2854325" cy="1135063"/>
          </a:xfrm>
          <a:prstGeom prst="donut">
            <a:avLst>
              <a:gd name="adj" fmla="val 297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01">
              <a:solidFill>
                <a:schemeClr val="tx1"/>
              </a:solidFill>
            </a:endParaRPr>
          </a:p>
        </p:txBody>
      </p:sp>
      <p:sp>
        <p:nvSpPr>
          <p:cNvPr id="13" name="Espaço Reservado para Conteúdo 5">
            <a:extLst>
              <a:ext uri="{FF2B5EF4-FFF2-40B4-BE49-F238E27FC236}">
                <a16:creationId xmlns:a16="http://schemas.microsoft.com/office/drawing/2014/main" id="{61042F6B-80F2-534D-A6B9-FC5CB612757D}"/>
              </a:ext>
            </a:extLst>
          </p:cNvPr>
          <p:cNvSpPr txBox="1">
            <a:spLocks/>
          </p:cNvSpPr>
          <p:nvPr/>
        </p:nvSpPr>
        <p:spPr bwMode="auto">
          <a:xfrm>
            <a:off x="4675194" y="2497139"/>
            <a:ext cx="2747963" cy="36946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1pPr>
            <a:lvl2pPr marL="685800" indent="-282575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6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2pPr>
            <a:lvl3pPr marL="958850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4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3pPr>
            <a:lvl4pPr marL="1233488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4pPr>
            <a:lvl5pPr marL="1508125" indent="-228600" algn="l" defTabSz="457200" rtl="0" fontAlgn="base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 kern="1200">
                <a:solidFill>
                  <a:srgbClr val="404040"/>
                </a:solidFill>
                <a:latin typeface="+mn-lt"/>
                <a:ea typeface="+mn-ea"/>
                <a:cs typeface="+mn-cs"/>
              </a:defRPr>
            </a:lvl5pPr>
            <a:lvl6pPr marL="18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5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4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pt-BR" sz="1801" dirty="0">
                <a:ln w="0"/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Causas críticas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Espaço Reservado para Conteúdo 2">
            <a:extLst>
              <a:ext uri="{FF2B5EF4-FFF2-40B4-BE49-F238E27FC236}">
                <a16:creationId xmlns:a16="http://schemas.microsoft.com/office/drawing/2014/main" id="{DF7FEE7D-D76E-5D4B-B5A2-94C261F853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143130" y="1341453"/>
            <a:ext cx="7265238" cy="1223452"/>
          </a:xfrm>
        </p:spPr>
        <p:txBody>
          <a:bodyPr/>
          <a:lstStyle/>
          <a:p>
            <a:pPr marL="0" indent="0">
              <a:buNone/>
            </a:pPr>
            <a:endParaRPr lang="pt-BR" altLang="pt-BR" i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altLang="pt-BR" i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altLang="pt-BR" i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altLang="pt-BR" i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891" name="Título 1">
            <a:extLst>
              <a:ext uri="{FF2B5EF4-FFF2-40B4-BE49-F238E27FC236}">
                <a16:creationId xmlns:a16="http://schemas.microsoft.com/office/drawing/2014/main" id="{AB320830-6F54-0C4B-B1E8-330206B7C67F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389196" y="927109"/>
            <a:ext cx="6345237" cy="709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>
                <a:solidFill>
                  <a:srgbClr val="404040"/>
                </a:solidFill>
                <a:latin typeface="Century Gothic" panose="020B0502020202020204" pitchFamily="34" charset="0"/>
              </a:defRPr>
            </a:lvl1pPr>
            <a:lvl2pPr marL="685800" indent="-282575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600">
                <a:solidFill>
                  <a:srgbClr val="404040"/>
                </a:solidFill>
                <a:latin typeface="Century Gothic" panose="020B0502020202020204" pitchFamily="34" charset="0"/>
              </a:defRPr>
            </a:lvl2pPr>
            <a:lvl3pPr marL="958850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400">
                <a:solidFill>
                  <a:srgbClr val="404040"/>
                </a:solidFill>
                <a:latin typeface="Century Gothic" panose="020B0502020202020204" pitchFamily="34" charset="0"/>
              </a:defRPr>
            </a:lvl3pPr>
            <a:lvl4pPr marL="1233488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4pPr>
            <a:lvl5pPr marL="1508125" indent="-228600">
              <a:spcBef>
                <a:spcPts val="1000"/>
              </a:spcBef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5pPr>
            <a:lvl6pPr marL="19653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6pPr>
            <a:lvl7pPr marL="24225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7pPr>
            <a:lvl8pPr marL="28797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8pPr>
            <a:lvl9pPr marL="3336925" indent="-228600" defTabSz="4572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3" pitchFamily="2" charset="2"/>
              <a:buChar char=""/>
              <a:defRPr sz="1200">
                <a:solidFill>
                  <a:srgbClr val="404040"/>
                </a:solidFill>
                <a:latin typeface="Century Gothic" panose="020B0502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pt-BR" altLang="pt-BR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Matriz de Programação das Ações</a:t>
            </a:r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F7B7CDF8-3931-D545-B85D-EFF5E700A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8171363"/>
              </p:ext>
            </p:extLst>
          </p:nvPr>
        </p:nvGraphicFramePr>
        <p:xfrm>
          <a:off x="767408" y="2820210"/>
          <a:ext cx="10657184" cy="38279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67212">
                  <a:extLst>
                    <a:ext uri="{9D8B030D-6E8A-4147-A177-3AD203B41FA5}">
                      <a16:colId xmlns:a16="http://schemas.microsoft.com/office/drawing/2014/main" val="3984485446"/>
                    </a:ext>
                  </a:extLst>
                </a:gridCol>
                <a:gridCol w="1251755">
                  <a:extLst>
                    <a:ext uri="{9D8B030D-6E8A-4147-A177-3AD203B41FA5}">
                      <a16:colId xmlns:a16="http://schemas.microsoft.com/office/drawing/2014/main" val="1098949458"/>
                    </a:ext>
                  </a:extLst>
                </a:gridCol>
                <a:gridCol w="1329991">
                  <a:extLst>
                    <a:ext uri="{9D8B030D-6E8A-4147-A177-3AD203B41FA5}">
                      <a16:colId xmlns:a16="http://schemas.microsoft.com/office/drawing/2014/main" val="3989315993"/>
                    </a:ext>
                  </a:extLst>
                </a:gridCol>
                <a:gridCol w="1408226">
                  <a:extLst>
                    <a:ext uri="{9D8B030D-6E8A-4147-A177-3AD203B41FA5}">
                      <a16:colId xmlns:a16="http://schemas.microsoft.com/office/drawing/2014/main" val="534352451"/>
                    </a:ext>
                  </a:extLst>
                </a:gridCol>
              </a:tblGrid>
              <a:tr h="315724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Ações 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Recursos necessários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Prazo de conclusão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Responsável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extLst>
                  <a:ext uri="{0D108BD9-81ED-4DB2-BD59-A6C34878D82A}">
                    <a16:rowId xmlns:a16="http://schemas.microsoft.com/office/drawing/2014/main" val="1800574801"/>
                  </a:ext>
                </a:extLst>
              </a:tr>
              <a:tr h="394655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Coletar os dados do censo odontológico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Humanos,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Físicos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AGO/2021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MAR/2022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CC (CD) Renata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2</a:t>
                      </a:r>
                      <a:r>
                        <a:rPr lang="pt-BR" sz="1000" baseline="30000" dirty="0">
                          <a:effectLst/>
                        </a:rPr>
                        <a:t>o</a:t>
                      </a:r>
                      <a:r>
                        <a:rPr lang="pt-BR" sz="1000" dirty="0">
                          <a:effectLst/>
                        </a:rPr>
                        <a:t> SG-HD Cristiane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extLst>
                  <a:ext uri="{0D108BD9-81ED-4DB2-BD59-A6C34878D82A}">
                    <a16:rowId xmlns:a16="http://schemas.microsoft.com/office/drawing/2014/main" val="4047167193"/>
                  </a:ext>
                </a:extLst>
              </a:tr>
              <a:tr h="394655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Classificar os dados do censo odontológico de acordo com a complexidade de tratamento programado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Humanos,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Físicos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AGO/2021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MAR/2022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>
                          <a:effectLst/>
                        </a:rPr>
                        <a:t>CC (CD) Renata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>
                          <a:effectLst/>
                        </a:rPr>
                        <a:t>2</a:t>
                      </a:r>
                      <a:r>
                        <a:rPr lang="pt-BR" sz="1000" baseline="30000">
                          <a:effectLst/>
                        </a:rPr>
                        <a:t>o</a:t>
                      </a:r>
                      <a:r>
                        <a:rPr lang="pt-BR" sz="1000">
                          <a:effectLst/>
                        </a:rPr>
                        <a:t> SG-HD Cristiane</a:t>
                      </a:r>
                      <a:endParaRPr lang="pt-BR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extLst>
                  <a:ext uri="{0D108BD9-81ED-4DB2-BD59-A6C34878D82A}">
                    <a16:rowId xmlns:a16="http://schemas.microsoft.com/office/drawing/2014/main" val="2378474183"/>
                  </a:ext>
                </a:extLst>
              </a:tr>
              <a:tr h="455167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Realizar busca ativa dos pacientes com necessidade de tratamento de maior complexidade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Humanos,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Físicos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AGO/2021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ABR/2022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2</a:t>
                      </a:r>
                      <a:r>
                        <a:rPr lang="en-US" sz="1000" baseline="30000" dirty="0">
                          <a:effectLst/>
                        </a:rPr>
                        <a:t>o</a:t>
                      </a:r>
                      <a:r>
                        <a:rPr lang="en-US" sz="1000" dirty="0">
                          <a:effectLst/>
                        </a:rPr>
                        <a:t> SG-HD Cristiane</a:t>
                      </a:r>
                      <a:endParaRPr lang="pt-BR" sz="1000" dirty="0">
                        <a:effectLst/>
                      </a:endParaRP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CB-EF </a:t>
                      </a:r>
                      <a:r>
                        <a:rPr lang="en-US" sz="1000" dirty="0" err="1">
                          <a:effectLst/>
                        </a:rPr>
                        <a:t>Sanches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extLst>
                  <a:ext uri="{0D108BD9-81ED-4DB2-BD59-A6C34878D82A}">
                    <a16:rowId xmlns:a16="http://schemas.microsoft.com/office/drawing/2014/main" val="436937722"/>
                  </a:ext>
                </a:extLst>
              </a:tr>
              <a:tr h="455311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Elaborar palestra com enfoque na prevenção em odontologia e na capacidade de atendimento na atenção básica da Seção de Odontologia da EGN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Humanos, 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JAN/2022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>
                          <a:effectLst/>
                        </a:rPr>
                        <a:t>CC(CD) Renata</a:t>
                      </a:r>
                      <a:endParaRPr lang="pt-BR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extLst>
                  <a:ext uri="{0D108BD9-81ED-4DB2-BD59-A6C34878D82A}">
                    <a16:rowId xmlns:a16="http://schemas.microsoft.com/office/drawing/2014/main" val="2075251562"/>
                  </a:ext>
                </a:extLst>
              </a:tr>
              <a:tr h="632376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Agendar data na grade curricular dos cursos para apresentação da palestra aos alunos no início do ano letivo 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>
                          <a:effectLst/>
                        </a:rPr>
                        <a:t> Humanos</a:t>
                      </a:r>
                      <a:endParaRPr lang="pt-BR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JAN/2022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>
                          <a:effectLst/>
                        </a:rPr>
                        <a:t>CMG(RM1) Souza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>
                          <a:effectLst/>
                        </a:rPr>
                        <a:t>CMG(RM1) Signorelli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>
                          <a:effectLst/>
                        </a:rPr>
                        <a:t>CC(CD) Renata</a:t>
                      </a:r>
                      <a:endParaRPr lang="pt-BR" sz="1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extLst>
                  <a:ext uri="{0D108BD9-81ED-4DB2-BD59-A6C34878D82A}">
                    <a16:rowId xmlns:a16="http://schemas.microsoft.com/office/drawing/2014/main" val="185194565"/>
                  </a:ext>
                </a:extLst>
              </a:tr>
              <a:tr h="539381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dirty="0">
                          <a:effectLst/>
                        </a:rPr>
                        <a:t>Realizar palestra para os alunos no início do ano letivo </a:t>
                      </a:r>
                      <a:endParaRPr lang="pt-BR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Humanos,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Físicos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FEV/2022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 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CC(CD) Renata</a:t>
                      </a:r>
                    </a:p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dirty="0">
                          <a:effectLst/>
                        </a:rPr>
                        <a:t> </a:t>
                      </a:r>
                      <a:endParaRPr lang="pt-BR" sz="1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5696" marR="15696" marT="0" marB="0" anchor="ctr"/>
                </a:tc>
                <a:extLst>
                  <a:ext uri="{0D108BD9-81ED-4DB2-BD59-A6C34878D82A}">
                    <a16:rowId xmlns:a16="http://schemas.microsoft.com/office/drawing/2014/main" val="1486651571"/>
                  </a:ext>
                </a:extLst>
              </a:tr>
              <a:tr h="590616"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2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Publicar notas periódicas em Plano do Dia sobre as doenças mais prevalentes da cavidade bucal e suas medidas de prevenção</a:t>
                      </a: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Humanos,</a:t>
                      </a:r>
                    </a:p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Político,</a:t>
                      </a:r>
                    </a:p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Físicos</a:t>
                      </a: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MAR/2022</a:t>
                      </a:r>
                    </a:p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JUN/2022</a:t>
                      </a:r>
                    </a:p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SET/2022</a:t>
                      </a:r>
                    </a:p>
                  </a:txBody>
                  <a:tcPr marL="15696" marR="15696" marT="0" marB="0" anchor="ctr"/>
                </a:tc>
                <a:tc>
                  <a:txBody>
                    <a:bodyPr/>
                    <a:lstStyle/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CMG Toledo</a:t>
                      </a:r>
                    </a:p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CMG(CD) Ivonete</a:t>
                      </a:r>
                    </a:p>
                    <a:p>
                      <a:pPr marL="0" indent="0" algn="ctr" defTabSz="457200" rtl="0" eaLnBrk="1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0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CC(CD) Renata</a:t>
                      </a:r>
                    </a:p>
                  </a:txBody>
                  <a:tcPr marL="15696" marR="15696" marT="0" marB="0" anchor="ctr"/>
                </a:tc>
                <a:extLst>
                  <a:ext uri="{0D108BD9-81ED-4DB2-BD59-A6C34878D82A}">
                    <a16:rowId xmlns:a16="http://schemas.microsoft.com/office/drawing/2014/main" val="818227872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D85C7048-6058-1243-9326-8E6D0A9F4D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301648"/>
              </p:ext>
            </p:extLst>
          </p:nvPr>
        </p:nvGraphicFramePr>
        <p:xfrm>
          <a:off x="764372" y="2276872"/>
          <a:ext cx="10657184" cy="54006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657184">
                  <a:extLst>
                    <a:ext uri="{9D8B030D-6E8A-4147-A177-3AD203B41FA5}">
                      <a16:colId xmlns:a16="http://schemas.microsoft.com/office/drawing/2014/main" val="3358251494"/>
                    </a:ext>
                  </a:extLst>
                </a:gridCol>
              </a:tblGrid>
              <a:tr h="540061">
                <a:tc>
                  <a:txBody>
                    <a:bodyPr/>
                    <a:lstStyle/>
                    <a:p>
                      <a:pPr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300" dirty="0">
                          <a:effectLst/>
                        </a:rPr>
                        <a:t>Causa crítica 1: Pouca cultura preventiva e de priorização do cuidado bucal com visitas regulares ao dentista</a:t>
                      </a:r>
                      <a:endParaRPr lang="pt-BR" sz="13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2702269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 - Sala da Diretoria">
  <a:themeElements>
    <a:clrScheme name="Íon - Sala da Diretoria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Íon - Sala da Diretoria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 - Sala da Diretoria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2984</TotalTime>
  <Words>1268</Words>
  <Application>Microsoft Macintosh PowerPoint</Application>
  <PresentationFormat>Widescreen</PresentationFormat>
  <Paragraphs>177</Paragraphs>
  <Slides>14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Times New Roman</vt:lpstr>
      <vt:lpstr>Wingdings 3</vt:lpstr>
      <vt:lpstr>Íon - Sala da Diretoria</vt:lpstr>
      <vt:lpstr>Apresentação do PowerPoint</vt:lpstr>
      <vt:lpstr>Introdução</vt:lpstr>
      <vt:lpstr>Introdução </vt:lpstr>
      <vt:lpstr>Objetivos</vt:lpstr>
      <vt:lpstr>Projeto de Intervenção</vt:lpstr>
      <vt:lpstr>Projeto de Intervenção</vt:lpstr>
      <vt:lpstr>Projeto de Intervenção</vt:lpstr>
      <vt:lpstr>Causas da situação-problema</vt:lpstr>
      <vt:lpstr>Apresentação do PowerPoint</vt:lpstr>
      <vt:lpstr>Apresentação do PowerPoint</vt:lpstr>
      <vt:lpstr>Gestão do Projeto</vt:lpstr>
      <vt:lpstr>Considerações Finais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Clínica da Família Victor Valla</dc:title>
  <dc:creator>alex</dc:creator>
  <cp:lastModifiedBy>Renata Rodrigues</cp:lastModifiedBy>
  <cp:revision>221</cp:revision>
  <dcterms:created xsi:type="dcterms:W3CDTF">2010-06-23T01:25:12Z</dcterms:created>
  <dcterms:modified xsi:type="dcterms:W3CDTF">2021-11-14T13:42:32Z</dcterms:modified>
</cp:coreProperties>
</file>